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2"/>
  </p:notesMasterIdLst>
  <p:sldIdLst>
    <p:sldId id="512" r:id="rId5"/>
    <p:sldId id="275" r:id="rId6"/>
    <p:sldId id="629" r:id="rId7"/>
    <p:sldId id="280" r:id="rId8"/>
    <p:sldId id="663" r:id="rId9"/>
    <p:sldId id="308" r:id="rId10"/>
    <p:sldId id="756" r:id="rId11"/>
    <p:sldId id="767" r:id="rId12"/>
    <p:sldId id="769" r:id="rId13"/>
    <p:sldId id="772" r:id="rId14"/>
    <p:sldId id="715" r:id="rId15"/>
    <p:sldId id="733" r:id="rId16"/>
    <p:sldId id="768" r:id="rId17"/>
    <p:sldId id="736" r:id="rId18"/>
    <p:sldId id="738" r:id="rId19"/>
    <p:sldId id="773" r:id="rId20"/>
    <p:sldId id="371" r:id="rId21"/>
    <p:sldId id="758" r:id="rId22"/>
    <p:sldId id="759" r:id="rId23"/>
    <p:sldId id="760" r:id="rId24"/>
    <p:sldId id="714" r:id="rId25"/>
    <p:sldId id="775" r:id="rId26"/>
    <p:sldId id="774" r:id="rId27"/>
    <p:sldId id="776" r:id="rId28"/>
    <p:sldId id="777" r:id="rId29"/>
    <p:sldId id="778" r:id="rId30"/>
    <p:sldId id="779" r:id="rId31"/>
    <p:sldId id="341" r:id="rId32"/>
    <p:sldId id="780" r:id="rId33"/>
    <p:sldId id="781" r:id="rId34"/>
    <p:sldId id="782" r:id="rId35"/>
    <p:sldId id="783" r:id="rId36"/>
    <p:sldId id="784" r:id="rId37"/>
    <p:sldId id="520" r:id="rId38"/>
    <p:sldId id="743" r:id="rId39"/>
    <p:sldId id="785" r:id="rId40"/>
    <p:sldId id="665" r:id="rId41"/>
    <p:sldId id="734" r:id="rId42"/>
    <p:sldId id="786" r:id="rId43"/>
    <p:sldId id="742" r:id="rId44"/>
    <p:sldId id="745" r:id="rId45"/>
    <p:sldId id="787" r:id="rId46"/>
    <p:sldId id="788" r:id="rId47"/>
    <p:sldId id="789" r:id="rId48"/>
    <p:sldId id="790" r:id="rId49"/>
    <p:sldId id="322" r:id="rId50"/>
    <p:sldId id="375" r:id="rId51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ung Kwan Cheung" initials="LKC" lastIdx="2" clrIdx="0">
    <p:extLst>
      <p:ext uri="{19B8F6BF-5375-455C-9EA6-DF929625EA0E}">
        <p15:presenceInfo xmlns:p15="http://schemas.microsoft.com/office/powerpoint/2012/main" userId="555d4b11ee1cd1f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C7C1"/>
    <a:srgbClr val="F7BB1C"/>
    <a:srgbClr val="EFD812"/>
    <a:srgbClr val="45B39C"/>
    <a:srgbClr val="FF0000"/>
    <a:srgbClr val="F3F1EB"/>
    <a:srgbClr val="605270"/>
    <a:srgbClr val="A5CFE8"/>
    <a:srgbClr val="FFFFFF"/>
    <a:srgbClr val="0488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E70AA6-CA88-9FFC-5F45-DEEE9BC8739A}" v="6" dt="2026-05-10T14:44:56.7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9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04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0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commentAuthors" Target="commentAuthors.xml"/><Relationship Id="rId58" Type="http://schemas.microsoft.com/office/2016/11/relationships/changesInfo" Target="changesInfos/changesInfo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tenantanon#afcffd68-db84-4872-80b5-c559f0ffa4cf::" providerId="AD" clId="Web-{95E70AA6-CA88-9FFC-5F45-DEEE9BC8739A}"/>
    <pc:docChg chg="modSld">
      <pc:chgData name="Guest User" userId="S::urn:spo:tenantanon#afcffd68-db84-4872-80b5-c559f0ffa4cf::" providerId="AD" clId="Web-{95E70AA6-CA88-9FFC-5F45-DEEE9BC8739A}" dt="2026-05-10T14:44:56.737" v="5" actId="1076"/>
      <pc:docMkLst>
        <pc:docMk/>
      </pc:docMkLst>
      <pc:sldChg chg="modSp">
        <pc:chgData name="Guest User" userId="S::urn:spo:tenantanon#afcffd68-db84-4872-80b5-c559f0ffa4cf::" providerId="AD" clId="Web-{95E70AA6-CA88-9FFC-5F45-DEEE9BC8739A}" dt="2026-05-10T14:44:15.205" v="1" actId="1076"/>
        <pc:sldMkLst>
          <pc:docMk/>
          <pc:sldMk cId="842991304" sldId="774"/>
        </pc:sldMkLst>
        <pc:picChg chg="mod">
          <ac:chgData name="Guest User" userId="S::urn:spo:tenantanon#afcffd68-db84-4872-80b5-c559f0ffa4cf::" providerId="AD" clId="Web-{95E70AA6-CA88-9FFC-5F45-DEEE9BC8739A}" dt="2026-05-10T14:44:15.205" v="1" actId="1076"/>
          <ac:picMkLst>
            <pc:docMk/>
            <pc:sldMk cId="842991304" sldId="774"/>
            <ac:picMk id="11" creationId="{257A0E75-CE8F-64C0-9F99-2808804C2486}"/>
          </ac:picMkLst>
        </pc:picChg>
      </pc:sldChg>
      <pc:sldChg chg="modSp">
        <pc:chgData name="Guest User" userId="S::urn:spo:tenantanon#afcffd68-db84-4872-80b5-c559f0ffa4cf::" providerId="AD" clId="Web-{95E70AA6-CA88-9FFC-5F45-DEEE9BC8739A}" dt="2026-05-10T14:44:30.408" v="3" actId="1076"/>
        <pc:sldMkLst>
          <pc:docMk/>
          <pc:sldMk cId="1250892067" sldId="779"/>
        </pc:sldMkLst>
        <pc:picChg chg="mod">
          <ac:chgData name="Guest User" userId="S::urn:spo:tenantanon#afcffd68-db84-4872-80b5-c559f0ffa4cf::" providerId="AD" clId="Web-{95E70AA6-CA88-9FFC-5F45-DEEE9BC8739A}" dt="2026-05-10T14:44:30.408" v="3" actId="1076"/>
          <ac:picMkLst>
            <pc:docMk/>
            <pc:sldMk cId="1250892067" sldId="779"/>
            <ac:picMk id="16" creationId="{1352C158-93A3-6FA2-2BCC-46E8C56A5830}"/>
          </ac:picMkLst>
        </pc:picChg>
      </pc:sldChg>
      <pc:sldChg chg="modSp">
        <pc:chgData name="Guest User" userId="S::urn:spo:tenantanon#afcffd68-db84-4872-80b5-c559f0ffa4cf::" providerId="AD" clId="Web-{95E70AA6-CA88-9FFC-5F45-DEEE9BC8739A}" dt="2026-05-10T14:44:56.737" v="5" actId="1076"/>
        <pc:sldMkLst>
          <pc:docMk/>
          <pc:sldMk cId="1032681440" sldId="781"/>
        </pc:sldMkLst>
        <pc:picChg chg="mod">
          <ac:chgData name="Guest User" userId="S::urn:spo:tenantanon#afcffd68-db84-4872-80b5-c559f0ffa4cf::" providerId="AD" clId="Web-{95E70AA6-CA88-9FFC-5F45-DEEE9BC8739A}" dt="2026-05-10T14:44:56.737" v="5" actId="1076"/>
          <ac:picMkLst>
            <pc:docMk/>
            <pc:sldMk cId="1032681440" sldId="781"/>
            <ac:picMk id="14" creationId="{49F7D0CC-3BA1-7EF5-1834-77835902D1DF}"/>
          </ac:picMkLst>
        </pc:picChg>
      </pc:sldChg>
    </pc:docChg>
  </pc:docChgLst>
  <pc:docChgLst>
    <pc:chgData name="Guest User" userId="S::urn:spo:tenantanon#afcffd68-db84-4872-80b5-c559f0ffa4cf::" providerId="AD" clId="Web-{854C2AC9-A04C-356A-3F37-4E7E716F93CE}"/>
    <pc:docChg chg="modSld">
      <pc:chgData name="Guest User" userId="S::urn:spo:tenantanon#afcffd68-db84-4872-80b5-c559f0ffa4cf::" providerId="AD" clId="Web-{854C2AC9-A04C-356A-3F37-4E7E716F93CE}" dt="2026-05-04T00:49:03.445" v="1" actId="1076"/>
      <pc:docMkLst>
        <pc:docMk/>
      </pc:docMkLst>
      <pc:sldChg chg="modSp">
        <pc:chgData name="Guest User" userId="S::urn:spo:tenantanon#afcffd68-db84-4872-80b5-c559f0ffa4cf::" providerId="AD" clId="Web-{854C2AC9-A04C-356A-3F37-4E7E716F93CE}" dt="2026-05-04T00:49:03.445" v="1" actId="1076"/>
        <pc:sldMkLst>
          <pc:docMk/>
          <pc:sldMk cId="939105536" sldId="776"/>
        </pc:sldMkLst>
        <pc:picChg chg="mod">
          <ac:chgData name="Guest User" userId="S::urn:spo:tenantanon#afcffd68-db84-4872-80b5-c559f0ffa4cf::" providerId="AD" clId="Web-{854C2AC9-A04C-356A-3F37-4E7E716F93CE}" dt="2026-05-04T00:49:03.445" v="1" actId="1076"/>
          <ac:picMkLst>
            <pc:docMk/>
            <pc:sldMk cId="939105536" sldId="776"/>
            <ac:picMk id="11" creationId="{433BCC62-764A-2A60-80F6-C83C3D52E34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6A0083-CC1D-4877-AD24-B0E36860CF13}" type="datetimeFigureOut">
              <a:rPr lang="zh-TW" altLang="en-US" smtClean="0"/>
              <a:t>2026/5/10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861CE1-E535-421B-9187-98671852FF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1891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6C323C6-B66B-4D11-8A18-C2BAEE0CC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4329B3CD-4D2D-4AD3-ACF4-2ED340E97A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TW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F7AA032-AC83-4D2C-A675-85C0C5175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14751-5C28-4720-BB9F-E168369E4853}" type="datetimeFigureOut">
              <a:rPr lang="zh-TW" altLang="en-US" smtClean="0"/>
              <a:t>2026/5/10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9562700-D897-499E-A4A0-AC66013C7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225534D-302A-4B4E-9505-92A3ED951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80331-5355-43AA-9E8C-419F1A717A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4430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A99B21-8992-42E7-BFB7-02D59B1BF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TW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73BACD79-1ED2-4DE7-ADF6-D3651FCD9C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TW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CF08ABC-C7DA-453D-A763-89FFE2654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14751-5C28-4720-BB9F-E168369E4853}" type="datetimeFigureOut">
              <a:rPr lang="zh-TW" altLang="en-US" smtClean="0"/>
              <a:t>2026/5/10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442FA35-FB97-4B3E-B254-88DEAF663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9554C39-F7F3-4B10-AC59-EA794DFCA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80331-5355-43AA-9E8C-419F1A717A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116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CD91C753-1014-4436-83DC-2BEDAF014C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TW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F6CD71A-D33A-4BBC-B3E8-DEAF3FD44C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TW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8948C0B-7085-4CB9-8EC2-B7364D937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14751-5C28-4720-BB9F-E168369E4853}" type="datetimeFigureOut">
              <a:rPr lang="zh-TW" altLang="en-US" smtClean="0"/>
              <a:t>2026/5/10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4073485-6339-43F2-8DD9-38D0D6464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12384D5-1B47-4EB3-B1F5-A258B451F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80331-5355-43AA-9E8C-419F1A717A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176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E3288FB-4884-4DE7-BDE2-595058924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AE29366-75BE-48D8-9DC2-7A96724143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TW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BE5E1B8-CF0C-44ED-AB5C-8E4B922C4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14751-5C28-4720-BB9F-E168369E4853}" type="datetimeFigureOut">
              <a:rPr lang="zh-TW" altLang="en-US" smtClean="0"/>
              <a:t>2026/5/10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35EC6A0-E575-46D6-B009-3C69AC62D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52DA5CA-7B1E-4569-9C46-1AC5FE866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80331-5355-43AA-9E8C-419F1A717A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9312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CF3390F-0642-4EFF-B46E-81EF86436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TW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385E618-17BA-4DC2-B7E8-37C1B551D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90FA277-E5E6-4260-BC33-E0B7DE9F2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14751-5C28-4720-BB9F-E168369E4853}" type="datetimeFigureOut">
              <a:rPr lang="zh-TW" altLang="en-US" smtClean="0"/>
              <a:t>2026/5/10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FEBA716-8A58-4667-8835-FCA555CE2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4EA3782-6031-477B-ACAE-77006B3C0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80331-5355-43AA-9E8C-419F1A717A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9383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203762-31D6-4C17-BBB0-3858E85D1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3328F06-499D-4005-A85B-9FC908EF7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TW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BB698D8-6509-49FA-88DF-64B2484470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TW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52335D1-69B0-422C-84E2-2F12D0D03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14751-5C28-4720-BB9F-E168369E4853}" type="datetimeFigureOut">
              <a:rPr lang="zh-TW" altLang="en-US" smtClean="0"/>
              <a:t>2026/5/10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1D7DF16-31C4-4CD7-93EA-C33BC49B6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636F0AB-4FAC-488C-A5E8-421991B7F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80331-5355-43AA-9E8C-419F1A717A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8194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34B098D-D28A-4061-850C-D7162D5FE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TW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B914588-E29A-4B00-89FE-85B96AD6BA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9AF9B86-A33A-4180-A7F1-BE1E75CFB4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TW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DE96556B-81EC-4FDC-B198-32F6773F2A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D0923EBE-35D4-4B50-87A1-573D267C1C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TW" alt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8EF1F407-C522-43EC-88B3-20F44CBAC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14751-5C28-4720-BB9F-E168369E4853}" type="datetimeFigureOut">
              <a:rPr lang="zh-TW" altLang="en-US" smtClean="0"/>
              <a:t>2026/5/10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A6C452D3-B6A6-4DF7-BBA3-929E58D27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90D988D6-89BC-4E08-A9B3-976C58745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80331-5355-43AA-9E8C-419F1A717A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8292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9054C21-5C12-4255-89F8-6F57BD7E6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D823AA91-9653-43A7-B534-5438203F7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14751-5C28-4720-BB9F-E168369E4853}" type="datetimeFigureOut">
              <a:rPr lang="zh-TW" altLang="en-US" smtClean="0"/>
              <a:t>2026/5/10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6293AE0-3FD3-4DB9-917E-04FFCFC04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3242038-0539-4D98-97A0-1FCABAD58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80331-5355-43AA-9E8C-419F1A717A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1203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F5858398-4B9A-4055-B882-90EAC558C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14751-5C28-4720-BB9F-E168369E4853}" type="datetimeFigureOut">
              <a:rPr lang="zh-TW" altLang="en-US" smtClean="0"/>
              <a:t>2026/5/10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30A9597C-6B65-46EC-ACC4-66E91FECE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4F35CBB-9ED9-454F-BA24-0CE1F3D4B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80331-5355-43AA-9E8C-419F1A717A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2077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DA39646-0BE9-47CF-AD1C-1BC3187FE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4D46B61-EF3A-4F69-9EEB-B9C08FE4C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51D5057B-72F3-4FF1-BD08-DCBEA3589E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0E19D9F-3679-43CA-A531-E5D8E632F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14751-5C28-4720-BB9F-E168369E4853}" type="datetimeFigureOut">
              <a:rPr lang="zh-TW" altLang="en-US" smtClean="0"/>
              <a:t>2026/5/10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95BB06D-4BF1-4263-B2F6-6283DD5FF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F56364C-44BA-4F9E-9AE0-51500B708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80331-5355-43AA-9E8C-419F1A717A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3364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5431834-4E5C-43F9-BDC7-780EBE944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TW" alt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29266AC3-375D-4AB2-B824-67F6BAD875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3C5573A-930C-417B-9D12-6A592C6B65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CEF837C-2596-4971-A007-86706D553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14751-5C28-4720-BB9F-E168369E4853}" type="datetimeFigureOut">
              <a:rPr lang="zh-TW" altLang="en-US" smtClean="0"/>
              <a:t>2026/5/10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EAF2491-7804-48EF-9B5D-89E997894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4297650-3956-4EE2-BBAC-6010DD1DB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80331-5355-43AA-9E8C-419F1A717A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065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D50F9C54-56DB-4B0D-96C3-9452A136F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7B110DF-45DC-404B-B3C0-35EC1147A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F93DAFC-E65A-4217-A836-11C85C84ED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14751-5C28-4720-BB9F-E168369E4853}" type="datetimeFigureOut">
              <a:rPr lang="zh-TW" altLang="en-US" smtClean="0"/>
              <a:t>2026/5/10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A088DED-0AB9-49A8-8DB0-65EDB8BB3A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76EFBAB-A5C2-467C-9A6F-D847DCCC8F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80331-5355-43AA-9E8C-419F1A717A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6564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thingspeak.mathworks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647D2EB-6B73-4B55-AD86-91DD08322C13}"/>
              </a:ext>
            </a:extLst>
          </p:cNvPr>
          <p:cNvSpPr/>
          <p:nvPr/>
        </p:nvSpPr>
        <p:spPr>
          <a:xfrm rot="16200000">
            <a:off x="-2759483" y="2540950"/>
            <a:ext cx="6864690" cy="178279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F9281DEF-1C8D-4A21-8EE5-7A72AA1438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0" b="33046"/>
          <a:stretch/>
        </p:blipFill>
        <p:spPr>
          <a:xfrm>
            <a:off x="1691443" y="342116"/>
            <a:ext cx="2637813" cy="851925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AAD8EEDE-A633-414B-BD52-83F61B338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53" y="337673"/>
            <a:ext cx="2139881" cy="5944115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640DF8B8-B5BB-4C05-943B-EB563C852723}"/>
              </a:ext>
            </a:extLst>
          </p:cNvPr>
          <p:cNvSpPr txBox="1"/>
          <p:nvPr/>
        </p:nvSpPr>
        <p:spPr>
          <a:xfrm>
            <a:off x="7126128" y="14508"/>
            <a:ext cx="512351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dirty="0">
                <a:latin typeface="Century Gothic" panose="020B0502020202020204" pitchFamily="34" charset="0"/>
              </a:rPr>
              <a:t>© TURNED-E! Education Limited </a:t>
            </a:r>
            <a:r>
              <a:rPr lang="zh-CN" altLang="en-US" sz="1500" dirty="0">
                <a:latin typeface="Adobe 宋体 Std L" panose="02020300000000000000" pitchFamily="18" charset="-128"/>
                <a:ea typeface="Adobe 宋体 Std L" panose="02020300000000000000" pitchFamily="18" charset="-128"/>
              </a:rPr>
              <a:t>育教創科有限公司 </a:t>
            </a:r>
            <a:r>
              <a:rPr lang="en-US" altLang="zh-CN" sz="1500" dirty="0"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8" name="Shape 47">
            <a:extLst>
              <a:ext uri="{FF2B5EF4-FFF2-40B4-BE49-F238E27FC236}">
                <a16:creationId xmlns:a16="http://schemas.microsoft.com/office/drawing/2014/main" id="{D1A707FB-8504-44A3-B657-A892F3D4F9D6}"/>
              </a:ext>
            </a:extLst>
          </p:cNvPr>
          <p:cNvSpPr txBox="1">
            <a:spLocks/>
          </p:cNvSpPr>
          <p:nvPr/>
        </p:nvSpPr>
        <p:spPr>
          <a:xfrm>
            <a:off x="1736879" y="1233963"/>
            <a:ext cx="9797447" cy="1159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ct val="25000"/>
            </a:pPr>
            <a:endParaRPr lang="zh-TW" altLang="en-US" sz="35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it-IT" sz="3200" dirty="0"/>
              <a:t>KOI2 AI Lens smart city</a:t>
            </a:r>
          </a:p>
          <a:p>
            <a:pPr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altLang="zh-CN" sz="35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Lesson</a:t>
            </a:r>
            <a:r>
              <a:rPr lang="zh-CN" altLang="en-US" sz="35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 </a:t>
            </a:r>
            <a:r>
              <a:rPr lang="en-US" altLang="zh-CN" sz="35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7</a:t>
            </a:r>
            <a:r>
              <a:rPr lang="zh-CN" altLang="en-US" sz="35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：</a:t>
            </a:r>
            <a:r>
              <a:rPr lang="en-US" sz="3600" dirty="0"/>
              <a:t>Wi-Fi Connection and IoT Applications </a:t>
            </a:r>
            <a:endParaRPr lang="en-US" altLang="zh-TW" sz="35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pic>
        <p:nvPicPr>
          <p:cNvPr id="5122" name="Picture 2" descr="Aerial - Flat - Wired - Lordicon">
            <a:extLst>
              <a:ext uri="{FF2B5EF4-FFF2-40B4-BE49-F238E27FC236}">
                <a16:creationId xmlns:a16="http://schemas.microsoft.com/office/drawing/2014/main" id="{674C7CAF-39E6-F059-3DCD-769AFA306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443" y="280946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oT Cloud Data Reliability Animation by Megha Damani on Dribbble">
            <a:extLst>
              <a:ext uri="{FF2B5EF4-FFF2-40B4-BE49-F238E27FC236}">
                <a16:creationId xmlns:a16="http://schemas.microsoft.com/office/drawing/2014/main" id="{3BD79D50-0F89-D022-850B-DAED347B3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913" y="2592160"/>
            <a:ext cx="5578930" cy="418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805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06DD6-EA10-5B1B-DC21-DD0E764BA8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1C4D5E9-ACDC-007A-C67E-292A38E0C2D7}"/>
              </a:ext>
            </a:extLst>
          </p:cNvPr>
          <p:cNvSpPr/>
          <p:nvPr/>
        </p:nvSpPr>
        <p:spPr>
          <a:xfrm>
            <a:off x="0" y="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197DD43-A64B-2888-C94A-67CF1B429B47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90F5E4B-E3E8-DAE0-32C5-11AC1EF2A721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Use KOI2 in </a:t>
            </a:r>
            <a:r>
              <a:rPr lang="en-US" altLang="zh-CN" sz="35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MakeCode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84F8AEE-255B-7D02-5EF3-0DEC62DA3B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6850AACC-836C-BE6D-56FB-AEC1AE127E01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DF91E86-9244-6F85-CC6C-2A08C665E026}"/>
              </a:ext>
            </a:extLst>
          </p:cNvPr>
          <p:cNvSpPr txBox="1"/>
          <p:nvPr/>
        </p:nvSpPr>
        <p:spPr>
          <a:xfrm>
            <a:off x="5451894" y="3429000"/>
            <a:ext cx="5808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Open the extension tab in </a:t>
            </a:r>
            <a:r>
              <a:rPr lang="en-US" sz="2800" dirty="0" err="1"/>
              <a:t>MakeCode</a:t>
            </a:r>
            <a:r>
              <a:rPr lang="en-US" sz="2800" dirty="0"/>
              <a:t>.</a:t>
            </a:r>
            <a:endParaRPr lang="en-US" altLang="zh-CN" sz="2800" dirty="0"/>
          </a:p>
        </p:txBody>
      </p:sp>
      <p:pic>
        <p:nvPicPr>
          <p:cNvPr id="6" name="图片 5" descr="图形用户界面, 应用程序&#10;&#10;AI 生成的内容可能不正确。">
            <a:extLst>
              <a:ext uri="{FF2B5EF4-FFF2-40B4-BE49-F238E27FC236}">
                <a16:creationId xmlns:a16="http://schemas.microsoft.com/office/drawing/2014/main" id="{B9DB8D1D-871D-ED0A-4C3A-422E3F7D8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063" y="1980755"/>
            <a:ext cx="2494469" cy="364712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F1C3213A-2185-736A-FB69-542106116F59}"/>
              </a:ext>
            </a:extLst>
          </p:cNvPr>
          <p:cNvSpPr/>
          <p:nvPr/>
        </p:nvSpPr>
        <p:spPr>
          <a:xfrm>
            <a:off x="1420585" y="4348039"/>
            <a:ext cx="2567947" cy="553753"/>
          </a:xfrm>
          <a:prstGeom prst="rect">
            <a:avLst/>
          </a:prstGeom>
          <a:noFill/>
          <a:ln w="28575">
            <a:solidFill>
              <a:srgbClr val="45B39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2417F1D9-E87B-F28F-D0FE-BD41B58747C9}"/>
              </a:ext>
            </a:extLst>
          </p:cNvPr>
          <p:cNvSpPr/>
          <p:nvPr/>
        </p:nvSpPr>
        <p:spPr>
          <a:xfrm>
            <a:off x="756302" y="4239892"/>
            <a:ext cx="553752" cy="553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  <a:endParaRPr lang="LID4096" sz="2800" dirty="0"/>
          </a:p>
        </p:txBody>
      </p:sp>
    </p:spTree>
    <p:extLst>
      <p:ext uri="{BB962C8B-B14F-4D97-AF65-F5344CB8AC3E}">
        <p14:creationId xmlns:p14="http://schemas.microsoft.com/office/powerpoint/2010/main" val="2511274763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1CEEA-B807-8DE5-A9ED-367531980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形用户界面, 文本, 应用程序&#10;&#10;AI 生成的内容可能不正确。">
            <a:extLst>
              <a:ext uri="{FF2B5EF4-FFF2-40B4-BE49-F238E27FC236}">
                <a16:creationId xmlns:a16="http://schemas.microsoft.com/office/drawing/2014/main" id="{4242330E-D50D-3BE8-574F-A0BB6FC9B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174" y="1444182"/>
            <a:ext cx="8203468" cy="193402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48EB8BE1-56A1-9BF0-6349-A9A1BA7332B2}"/>
              </a:ext>
            </a:extLst>
          </p:cNvPr>
          <p:cNvSpPr/>
          <p:nvPr/>
        </p:nvSpPr>
        <p:spPr>
          <a:xfrm>
            <a:off x="0" y="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8FD7DC5-D481-CFBF-379E-B419AA8AA977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DAA14A8-C622-249E-774A-1E7A260B2EF1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Use KOI2 in </a:t>
            </a:r>
            <a:r>
              <a:rPr lang="en-US" altLang="zh-CN" sz="35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MakeCode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D35BD44-B62E-7543-B235-C8481B060D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8F25C1B5-A7CD-1A7D-E696-8D3F2BB0111B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92AF805-22AC-1063-BD16-15266C9FEB76}"/>
              </a:ext>
            </a:extLst>
          </p:cNvPr>
          <p:cNvSpPr txBox="1"/>
          <p:nvPr/>
        </p:nvSpPr>
        <p:spPr>
          <a:xfrm>
            <a:off x="4750279" y="4303134"/>
            <a:ext cx="58084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Search for KOI2 in the search bar, and select KOI2 extension</a:t>
            </a:r>
            <a:endParaRPr lang="en-US" altLang="zh-CN" sz="2800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59D8A0F-0A62-48F8-A917-3350ADDDCBEE}"/>
              </a:ext>
            </a:extLst>
          </p:cNvPr>
          <p:cNvSpPr/>
          <p:nvPr/>
        </p:nvSpPr>
        <p:spPr>
          <a:xfrm>
            <a:off x="1758669" y="2129529"/>
            <a:ext cx="789464" cy="531768"/>
          </a:xfrm>
          <a:prstGeom prst="rect">
            <a:avLst/>
          </a:prstGeom>
          <a:noFill/>
          <a:ln w="28575">
            <a:solidFill>
              <a:srgbClr val="45B39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CB3F8DED-9932-32D6-7CE6-86823417F535}"/>
              </a:ext>
            </a:extLst>
          </p:cNvPr>
          <p:cNvSpPr/>
          <p:nvPr/>
        </p:nvSpPr>
        <p:spPr>
          <a:xfrm>
            <a:off x="884919" y="2117601"/>
            <a:ext cx="553752" cy="553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  <a:endParaRPr lang="LID4096" sz="2800" dirty="0"/>
          </a:p>
        </p:txBody>
      </p:sp>
      <p:pic>
        <p:nvPicPr>
          <p:cNvPr id="14" name="图片 13" descr="图形用户界面&#10;&#10;AI 生成的内容可能不正确。">
            <a:extLst>
              <a:ext uri="{FF2B5EF4-FFF2-40B4-BE49-F238E27FC236}">
                <a16:creationId xmlns:a16="http://schemas.microsoft.com/office/drawing/2014/main" id="{F2B2F3C9-18A2-E19A-10AF-C309B7188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018" y="3346643"/>
            <a:ext cx="2858114" cy="2858114"/>
          </a:xfrm>
          <a:prstGeom prst="rect">
            <a:avLst/>
          </a:prstGeom>
        </p:spPr>
      </p:pic>
      <p:sp>
        <p:nvSpPr>
          <p:cNvPr id="15" name="椭圆 14">
            <a:extLst>
              <a:ext uri="{FF2B5EF4-FFF2-40B4-BE49-F238E27FC236}">
                <a16:creationId xmlns:a16="http://schemas.microsoft.com/office/drawing/2014/main" id="{4C5561F4-7649-5937-F687-8F1D69439C55}"/>
              </a:ext>
            </a:extLst>
          </p:cNvPr>
          <p:cNvSpPr/>
          <p:nvPr/>
        </p:nvSpPr>
        <p:spPr>
          <a:xfrm>
            <a:off x="272444" y="3695732"/>
            <a:ext cx="553752" cy="553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  <a:endParaRPr lang="LID4096" sz="2800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1C23FAC0-189D-908F-2FBB-9DB4AF59DDC0}"/>
              </a:ext>
            </a:extLst>
          </p:cNvPr>
          <p:cNvSpPr/>
          <p:nvPr/>
        </p:nvSpPr>
        <p:spPr>
          <a:xfrm>
            <a:off x="1204927" y="3416700"/>
            <a:ext cx="2579194" cy="2766803"/>
          </a:xfrm>
          <a:prstGeom prst="rect">
            <a:avLst/>
          </a:prstGeom>
          <a:noFill/>
          <a:ln w="28575">
            <a:solidFill>
              <a:srgbClr val="45B39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76185455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668A6-CCFB-C489-150B-8D6B5D00A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FD7FA1A-BF1D-44B5-A873-3FA49F85D530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0437220-467F-2B96-2DCE-F4CC517C6B68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073DAFA-7D35-495E-DAA0-EDF7C07C9973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Initialize the Model Training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0BE0160-7206-38DD-F400-34507D0127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8F34069E-5773-F7DB-81DD-BC25B93FBC0D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A626946-CF0D-0C0E-0140-8B6C018A3936}"/>
              </a:ext>
            </a:extLst>
          </p:cNvPr>
          <p:cNvSpPr txBox="1"/>
          <p:nvPr/>
        </p:nvSpPr>
        <p:spPr>
          <a:xfrm>
            <a:off x="6705599" y="2644170"/>
            <a:ext cx="49987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Open the koi2 tab and find “koi2 </a:t>
            </a:r>
            <a:r>
              <a:rPr lang="en-US" altLang="zh-CN" sz="2800" dirty="0" err="1"/>
              <a:t>init</a:t>
            </a:r>
            <a:r>
              <a:rPr lang="en-US" altLang="zh-CN" sz="2800" dirty="0"/>
              <a:t> </a:t>
            </a:r>
            <a:r>
              <a:rPr lang="en-US" altLang="zh-CN" sz="2800" dirty="0" err="1"/>
              <a:t>tx</a:t>
            </a:r>
            <a:r>
              <a:rPr lang="en-US" altLang="zh-CN" sz="2800" dirty="0"/>
              <a:t> P2 </a:t>
            </a:r>
            <a:r>
              <a:rPr lang="en-US" altLang="zh-CN" sz="2800" dirty="0" err="1"/>
              <a:t>rx</a:t>
            </a:r>
            <a:r>
              <a:rPr lang="en-US" altLang="zh-CN" sz="2800" dirty="0"/>
              <a:t> P12” and “switch function none mode </a:t>
            </a:r>
            <a:r>
              <a:rPr lang="en-US" altLang="zh-CN" sz="2800" dirty="0" err="1"/>
              <a:t>iot</a:t>
            </a:r>
            <a:r>
              <a:rPr lang="en-US" altLang="zh-CN" sz="2800" dirty="0"/>
              <a:t> off” blocks.</a:t>
            </a:r>
            <a:endParaRPr lang="LID4096" sz="2800" dirty="0"/>
          </a:p>
        </p:txBody>
      </p:sp>
      <p:pic>
        <p:nvPicPr>
          <p:cNvPr id="8" name="图片 7" descr="图形用户界面, 文本, 应用程序, 聊天或短信&#10;&#10;AI 生成的内容可能不正确。">
            <a:extLst>
              <a:ext uri="{FF2B5EF4-FFF2-40B4-BE49-F238E27FC236}">
                <a16:creationId xmlns:a16="http://schemas.microsoft.com/office/drawing/2014/main" id="{8165C4D2-D339-ADF5-00A5-1AAD2B79D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49" y="1723330"/>
            <a:ext cx="5600762" cy="4094875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048EF61C-BA62-AE38-8EAE-63A071F3A4DC}"/>
              </a:ext>
            </a:extLst>
          </p:cNvPr>
          <p:cNvSpPr/>
          <p:nvPr/>
        </p:nvSpPr>
        <p:spPr>
          <a:xfrm>
            <a:off x="2214525" y="3527441"/>
            <a:ext cx="3430663" cy="5537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F37BC47B-65FC-EC34-BC03-494471E97371}"/>
              </a:ext>
            </a:extLst>
          </p:cNvPr>
          <p:cNvSpPr/>
          <p:nvPr/>
        </p:nvSpPr>
        <p:spPr>
          <a:xfrm>
            <a:off x="1427298" y="1353141"/>
            <a:ext cx="553752" cy="553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LID4096" sz="2800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6D21D42-7AF8-4BD6-6176-C5EB3FFE8AAE}"/>
              </a:ext>
            </a:extLst>
          </p:cNvPr>
          <p:cNvSpPr/>
          <p:nvPr/>
        </p:nvSpPr>
        <p:spPr>
          <a:xfrm>
            <a:off x="2214525" y="2071632"/>
            <a:ext cx="2631247" cy="5537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519163221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F8ED79-7F70-2967-835D-BF6031081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手机屏幕截图&#10;&#10;AI 生成的内容可能不正确。">
            <a:extLst>
              <a:ext uri="{FF2B5EF4-FFF2-40B4-BE49-F238E27FC236}">
                <a16:creationId xmlns:a16="http://schemas.microsoft.com/office/drawing/2014/main" id="{7EE54121-ABEE-5AE5-5565-30794E038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94" y="1936960"/>
            <a:ext cx="6314368" cy="3409278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1CD563A6-94F5-B453-1A5F-D4CB9EF087B2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19FE701-21A7-C0A5-AE7B-A3F4FE38C90C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C0C2780-DA5D-7648-BD53-3C12EFE2D8A6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Initialize the Model Training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E03EF26-9DAF-BC03-21C8-B80465CBC4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1EC63439-A49F-60AF-BDB1-A70CA22F953F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1CE05CA-A53E-BE83-E4B0-ACFA86565BAD}"/>
              </a:ext>
            </a:extLst>
          </p:cNvPr>
          <p:cNvSpPr txBox="1"/>
          <p:nvPr/>
        </p:nvSpPr>
        <p:spPr>
          <a:xfrm>
            <a:off x="6920837" y="3003234"/>
            <a:ext cx="515686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Drag them to on start block, and replace the “ </a:t>
            </a:r>
            <a:r>
              <a:rPr lang="en-US" altLang="zh-CN" sz="2800" dirty="0" err="1"/>
              <a:t>iot</a:t>
            </a:r>
            <a:r>
              <a:rPr lang="en-US" altLang="zh-CN" sz="2800" dirty="0"/>
              <a:t> off” with “</a:t>
            </a:r>
            <a:r>
              <a:rPr lang="en-US" altLang="zh-CN" sz="2800" dirty="0" err="1"/>
              <a:t>iot</a:t>
            </a:r>
            <a:r>
              <a:rPr lang="en-US" altLang="zh-CN" sz="2800" dirty="0"/>
              <a:t> on”.</a:t>
            </a:r>
          </a:p>
          <a:p>
            <a:endParaRPr lang="en-US" altLang="zh-CN" sz="2800" dirty="0"/>
          </a:p>
          <a:p>
            <a:r>
              <a:rPr lang="en-US" altLang="zh-CN" sz="2800" dirty="0"/>
              <a:t>We don’t need to change the function mode.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EEB2FB8-4C0B-759F-BD6A-08C68AEBF70F}"/>
              </a:ext>
            </a:extLst>
          </p:cNvPr>
          <p:cNvSpPr/>
          <p:nvPr/>
        </p:nvSpPr>
        <p:spPr>
          <a:xfrm>
            <a:off x="4347508" y="4126778"/>
            <a:ext cx="2033253" cy="12194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C81B49DD-CF9E-FC72-3FE5-BAD2F77F5E83}"/>
              </a:ext>
            </a:extLst>
          </p:cNvPr>
          <p:cNvSpPr/>
          <p:nvPr/>
        </p:nvSpPr>
        <p:spPr>
          <a:xfrm>
            <a:off x="539144" y="1289895"/>
            <a:ext cx="553752" cy="553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5</a:t>
            </a:r>
            <a:endParaRPr lang="LID4096" sz="2800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BD06F5E4-9355-0812-82B9-1B3FEAEA0000}"/>
              </a:ext>
            </a:extLst>
          </p:cNvPr>
          <p:cNvSpPr/>
          <p:nvPr/>
        </p:nvSpPr>
        <p:spPr>
          <a:xfrm>
            <a:off x="310544" y="2703538"/>
            <a:ext cx="4288670" cy="6566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00519383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00D84-5773-6359-C367-320C7AC89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A39BD24-793F-89B0-F220-DCE791567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9936" y="1284680"/>
            <a:ext cx="2327035" cy="5020692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D03FFCE4-A093-5E75-3F0C-C1095DFDAC60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3259FF2-BCE9-4F49-E863-31E3B0F6DABB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4EDCC78-36B8-5567-A8DE-259E11599290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Classify image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64422D2-6033-88A8-2E9D-22766FF0E4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ED5F9330-1E85-5EBC-F6E4-7212BAE7932A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DA07FDC-8D9A-3B6F-3F85-AA254B71E274}"/>
              </a:ext>
            </a:extLst>
          </p:cNvPr>
          <p:cNvSpPr txBox="1"/>
          <p:nvPr/>
        </p:nvSpPr>
        <p:spPr>
          <a:xfrm>
            <a:off x="6165671" y="2157910"/>
            <a:ext cx="49987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Open the KOI2 tab and find the “WIFI” part.</a:t>
            </a:r>
          </a:p>
          <a:p>
            <a:endParaRPr lang="en-US" altLang="zh-CN" sz="2800" dirty="0"/>
          </a:p>
          <a:p>
            <a:r>
              <a:rPr lang="en-US" altLang="zh-CN" sz="2800" dirty="0"/>
              <a:t>We need the</a:t>
            </a:r>
            <a:r>
              <a:rPr lang="zh-CN" altLang="en-US" sz="2800" dirty="0"/>
              <a:t> </a:t>
            </a:r>
            <a:r>
              <a:rPr lang="en-US" altLang="zh-CN" sz="2800" dirty="0"/>
              <a:t>first</a:t>
            </a:r>
            <a:r>
              <a:rPr lang="zh-CN" altLang="en-US" sz="2800" dirty="0"/>
              <a:t> </a:t>
            </a:r>
            <a:r>
              <a:rPr lang="en-US" altLang="zh-CN" sz="2800" dirty="0"/>
              <a:t>two</a:t>
            </a:r>
            <a:r>
              <a:rPr lang="zh-CN" altLang="en-US" sz="2800" dirty="0"/>
              <a:t> </a:t>
            </a:r>
            <a:r>
              <a:rPr lang="en-US" altLang="zh-CN" sz="2800" dirty="0"/>
              <a:t>one to connect the Wi-Fi and show the IP information.</a:t>
            </a: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44A61913-8F25-D5A9-265A-CF2DBE933A42}"/>
              </a:ext>
            </a:extLst>
          </p:cNvPr>
          <p:cNvSpPr/>
          <p:nvPr/>
        </p:nvSpPr>
        <p:spPr>
          <a:xfrm>
            <a:off x="331942" y="1707274"/>
            <a:ext cx="553752" cy="553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6</a:t>
            </a:r>
            <a:endParaRPr lang="LID4096" sz="280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C1DDFDC-176C-5F88-9A01-104E67872940}"/>
              </a:ext>
            </a:extLst>
          </p:cNvPr>
          <p:cNvSpPr/>
          <p:nvPr/>
        </p:nvSpPr>
        <p:spPr>
          <a:xfrm>
            <a:off x="1244108" y="1629683"/>
            <a:ext cx="1923635" cy="48136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2B24561-A810-8780-B08B-B9376074A0D5}"/>
              </a:ext>
            </a:extLst>
          </p:cNvPr>
          <p:cNvSpPr/>
          <p:nvPr/>
        </p:nvSpPr>
        <p:spPr>
          <a:xfrm>
            <a:off x="1199936" y="2157910"/>
            <a:ext cx="1138605" cy="5321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40529474"/>
      </p:ext>
    </p:extLst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2AD70-C6ED-0EAB-DF4A-6BD9D9C26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E3EF728-E773-1091-C3EE-70C780C8C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04" y="1351045"/>
            <a:ext cx="8241723" cy="2173734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41506C26-E15A-B1D4-04CA-1BB9613E4D6F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3086374-FB4D-E967-3114-4D5EB8AB42A0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5A27890-0176-408E-8F98-E69DE06B0EC8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Model Training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2AB69DC-7FA3-5ED7-D192-5EA794CC9E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C1E69DA3-4DF7-D30F-3E21-9743FA70DA2D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EC4686D-CEF3-E383-6355-DF58D5784D29}"/>
              </a:ext>
            </a:extLst>
          </p:cNvPr>
          <p:cNvSpPr txBox="1"/>
          <p:nvPr/>
        </p:nvSpPr>
        <p:spPr>
          <a:xfrm>
            <a:off x="2600847" y="3711229"/>
            <a:ext cx="715359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Drag “join ap </a:t>
            </a:r>
            <a:r>
              <a:rPr lang="en-US" altLang="zh-CN" sz="2800" dirty="0" err="1"/>
              <a:t>ssid</a:t>
            </a:r>
            <a:r>
              <a:rPr lang="en-US" altLang="zh-CN" sz="2800" dirty="0"/>
              <a:t> password” and “show </a:t>
            </a:r>
            <a:r>
              <a:rPr lang="en-US" altLang="zh-CN" sz="2800" dirty="0" err="1"/>
              <a:t>ip</a:t>
            </a:r>
            <a:r>
              <a:rPr lang="en-US" altLang="zh-CN" sz="2800" dirty="0"/>
              <a:t> address” blocks to “on button pressed” block. </a:t>
            </a:r>
          </a:p>
          <a:p>
            <a:endParaRPr lang="en-US" altLang="zh-CN" sz="2800" dirty="0"/>
          </a:p>
          <a:p>
            <a:r>
              <a:rPr lang="en-US" altLang="zh-CN" sz="2800" dirty="0"/>
              <a:t> </a:t>
            </a:r>
            <a:r>
              <a:rPr lang="en-US" altLang="zh-CN" sz="2800" dirty="0" err="1"/>
              <a:t>ssid</a:t>
            </a:r>
            <a:r>
              <a:rPr lang="en-US" altLang="zh-CN" sz="2800" dirty="0"/>
              <a:t> refers the name of Wi-Fi. We can connect the Wi-Fi with this block.</a:t>
            </a: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61D325D9-8B03-8F2F-82A2-CBFEB739F457}"/>
              </a:ext>
            </a:extLst>
          </p:cNvPr>
          <p:cNvSpPr/>
          <p:nvPr/>
        </p:nvSpPr>
        <p:spPr>
          <a:xfrm>
            <a:off x="331942" y="1707274"/>
            <a:ext cx="553752" cy="553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7</a:t>
            </a:r>
            <a:endParaRPr lang="LID4096" sz="2800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E0B6BF83-1A10-9339-8612-495B83F74961}"/>
              </a:ext>
            </a:extLst>
          </p:cNvPr>
          <p:cNvSpPr/>
          <p:nvPr/>
        </p:nvSpPr>
        <p:spPr>
          <a:xfrm>
            <a:off x="2000501" y="2148317"/>
            <a:ext cx="4177141" cy="7867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255E388-602B-96B4-B0A6-0A96ADD93437}"/>
              </a:ext>
            </a:extLst>
          </p:cNvPr>
          <p:cNvSpPr/>
          <p:nvPr/>
        </p:nvSpPr>
        <p:spPr>
          <a:xfrm>
            <a:off x="6535893" y="2148317"/>
            <a:ext cx="2564564" cy="7867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14020931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A9450-C3C5-8B37-2728-06EF675DE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9ACFEEE5-8F33-D79E-42EF-6E1C01DB97C4}"/>
              </a:ext>
            </a:extLst>
          </p:cNvPr>
          <p:cNvSpPr/>
          <p:nvPr/>
        </p:nvSpPr>
        <p:spPr>
          <a:xfrm>
            <a:off x="0" y="1281734"/>
            <a:ext cx="4734046" cy="503470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20BD0F0-F7CF-2CFD-BF14-3031C628C7D0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B16BF79-01F8-1A75-A388-948846DEB427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59323FD-55F7-4ACF-E306-D1BAD7EDC35A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Model Training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B18A6EC-F4EF-6BF0-4E4D-874E9FE4F5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CA43E06A-04DF-AD8A-014A-C3BBF59CE44C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8E8EDC9-7DC4-BFA5-D1E4-B85F5DE9131D}"/>
              </a:ext>
            </a:extLst>
          </p:cNvPr>
          <p:cNvSpPr txBox="1"/>
          <p:nvPr/>
        </p:nvSpPr>
        <p:spPr>
          <a:xfrm>
            <a:off x="5038410" y="2659161"/>
            <a:ext cx="715359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The IP address would be showed after connection. </a:t>
            </a:r>
          </a:p>
          <a:p>
            <a:endParaRPr lang="en-US" altLang="zh-CN" sz="2800" dirty="0"/>
          </a:p>
          <a:p>
            <a:r>
              <a:rPr lang="en-US" altLang="zh-CN" sz="2800" dirty="0"/>
              <a:t>Ensure that the KOI2 is connected to the internet before using the IoT platform.</a:t>
            </a: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DC6B651F-19F0-181A-378F-3A24F8DAC58C}"/>
              </a:ext>
            </a:extLst>
          </p:cNvPr>
          <p:cNvSpPr/>
          <p:nvPr/>
        </p:nvSpPr>
        <p:spPr>
          <a:xfrm>
            <a:off x="331942" y="1707274"/>
            <a:ext cx="553752" cy="553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8</a:t>
            </a:r>
            <a:endParaRPr lang="LID4096" sz="2800" dirty="0"/>
          </a:p>
        </p:txBody>
      </p:sp>
      <p:pic>
        <p:nvPicPr>
          <p:cNvPr id="11" name="图片 10" descr="屏幕上有字&#10;&#10;AI 生成的内容可能不正确。">
            <a:extLst>
              <a:ext uri="{FF2B5EF4-FFF2-40B4-BE49-F238E27FC236}">
                <a16:creationId xmlns:a16="http://schemas.microsoft.com/office/drawing/2014/main" id="{C39B3618-FFB6-B557-2C2B-30E1524248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227" y="1444182"/>
            <a:ext cx="3428101" cy="4766186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10D48255-CEB7-A4C8-2D0B-AB92602CB96D}"/>
              </a:ext>
            </a:extLst>
          </p:cNvPr>
          <p:cNvSpPr/>
          <p:nvPr/>
        </p:nvSpPr>
        <p:spPr>
          <a:xfrm>
            <a:off x="1704174" y="3238499"/>
            <a:ext cx="1354712" cy="4626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58892353"/>
      </p:ext>
    </p:extLst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B9CCE6D8-7A01-4019-9063-0823254D1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44" b="90725" l="9936" r="89904">
                        <a14:foregroundMark x1="46314" y1="10118" x2="46314" y2="10118"/>
                        <a14:foregroundMark x1="46314" y1="10118" x2="52885" y2="9444"/>
                        <a14:foregroundMark x1="21474" y1="91906" x2="52724" y2="90725"/>
                        <a14:foregroundMark x1="52724" y1="90725" x2="78686" y2="907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5531" y="996757"/>
            <a:ext cx="2300938" cy="218662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A8E40F01-2B67-4DE1-A979-74CA8872275B}"/>
              </a:ext>
            </a:extLst>
          </p:cNvPr>
          <p:cNvSpPr/>
          <p:nvPr/>
        </p:nvSpPr>
        <p:spPr>
          <a:xfrm>
            <a:off x="0" y="2998778"/>
            <a:ext cx="12192001" cy="1879915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58F1C873-0E49-4C5C-B154-402ED4D90E8B}"/>
              </a:ext>
            </a:extLst>
          </p:cNvPr>
          <p:cNvSpPr txBox="1"/>
          <p:nvPr/>
        </p:nvSpPr>
        <p:spPr>
          <a:xfrm flipH="1">
            <a:off x="-34863" y="3429000"/>
            <a:ext cx="12330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  <a:cs typeface="Century Gothic" charset="0"/>
              </a:rPr>
              <a:t>IoT, Thing Speak and MQTT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0D250EA-9554-4C64-BD0D-141B7FA229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7134E2C4-896F-47BA-9A01-14D1EFAE65E8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03435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D4F62F-464D-AE5D-B738-2C824DEE8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7D4EDF2-A736-E168-A5DA-3A873191E582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4D8A9AE-5CB4-31D4-35F7-09BED69235EB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5EEE950-1588-82D8-4BAD-B62F3331D7A6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What is IoT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11F7985-2E4C-D0EA-96F1-B75B550353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79EE0FE5-6A42-76CC-474F-3B645C9BD662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pic>
        <p:nvPicPr>
          <p:cNvPr id="4" name="Picture 4" descr="IoT Cloud Data Reliability Animation by Megha Damani on Dribbble">
            <a:extLst>
              <a:ext uri="{FF2B5EF4-FFF2-40B4-BE49-F238E27FC236}">
                <a16:creationId xmlns:a16="http://schemas.microsoft.com/office/drawing/2014/main" id="{06967D08-4FFD-34A9-D9FB-2A3C7BE11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4388"/>
            <a:ext cx="6666479" cy="499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5E465EE1-1BEC-ABA8-B078-AE11E2D5FFB5}"/>
              </a:ext>
            </a:extLst>
          </p:cNvPr>
          <p:cNvSpPr txBox="1"/>
          <p:nvPr/>
        </p:nvSpPr>
        <p:spPr>
          <a:xfrm>
            <a:off x="7175047" y="2104500"/>
            <a:ext cx="479923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The </a:t>
            </a:r>
            <a:r>
              <a:rPr lang="en-US" sz="2800" b="1" i="0" dirty="0">
                <a:effectLst/>
                <a:latin typeface="Google Sans"/>
              </a:rPr>
              <a:t>Internet of Things (IoT)</a:t>
            </a:r>
            <a:r>
              <a:rPr lang="en-US" sz="2800" b="0" i="0" dirty="0">
                <a:effectLst/>
                <a:latin typeface="Google Sans"/>
              </a:rPr>
              <a:t> is </a:t>
            </a:r>
            <a:r>
              <a:rPr lang="en-US" sz="2800" dirty="0"/>
              <a:t>a global network of physical objects—"things"—embedded with sensors, software, and other technologies to collect and exchange data with other devices and systems over the internet</a:t>
            </a:r>
            <a:r>
              <a:rPr lang="en-US" sz="2800" b="0" i="0" dirty="0">
                <a:effectLst/>
                <a:latin typeface="Google Sans"/>
              </a:rPr>
              <a:t>.</a:t>
            </a:r>
            <a:endParaRPr lang="LID4096" sz="2800" dirty="0"/>
          </a:p>
        </p:txBody>
      </p:sp>
    </p:spTree>
    <p:extLst>
      <p:ext uri="{BB962C8B-B14F-4D97-AF65-F5344CB8AC3E}">
        <p14:creationId xmlns:p14="http://schemas.microsoft.com/office/powerpoint/2010/main" val="396279479"/>
      </p:ext>
    </p:extLst>
  </p:cSld>
  <p:clrMapOvr>
    <a:masterClrMapping/>
  </p:clrMapOvr>
  <p:transition spd="slow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0DFCFA-CBA5-9475-BF89-42EFD79AA4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DF82605-4126-7407-C49B-B8F57D74C492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DC04972-D45E-5E0F-5556-D7C507B66167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28F2FCC-A321-E76B-7542-A0FF51BE696E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ThingSpeak</a:t>
            </a:r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 platform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3D9F904-C78D-CBF4-8E78-0B49CE8993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43597954-757B-437F-5486-A1632BE17CF6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C54A54E-9232-2051-7539-68E960680631}"/>
              </a:ext>
            </a:extLst>
          </p:cNvPr>
          <p:cNvSpPr txBox="1"/>
          <p:nvPr/>
        </p:nvSpPr>
        <p:spPr>
          <a:xfrm>
            <a:off x="7261118" y="1924595"/>
            <a:ext cx="455022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err="1"/>
              <a:t>ThingSpeak</a:t>
            </a:r>
            <a:r>
              <a:rPr lang="en-US" altLang="zh-CN" sz="2800" dirty="0"/>
              <a:t> is an online data collection platform that help us collect data derived from sensors.</a:t>
            </a:r>
          </a:p>
          <a:p>
            <a:endParaRPr lang="en-US" sz="2800" dirty="0"/>
          </a:p>
          <a:p>
            <a:r>
              <a:rPr lang="en-US" sz="2800" dirty="0"/>
              <a:t>Access the website: </a:t>
            </a:r>
            <a:r>
              <a:rPr lang="en-US" sz="2800" dirty="0">
                <a:hlinkClick r:id="rId3"/>
              </a:rPr>
              <a:t>https://thingspeak.mathworks.com/</a:t>
            </a:r>
            <a:r>
              <a:rPr lang="en-US" sz="2800" dirty="0"/>
              <a:t> , and click “Get Started For Free” button to start.</a:t>
            </a:r>
            <a:endParaRPr lang="LID4096" sz="2800" dirty="0"/>
          </a:p>
        </p:txBody>
      </p:sp>
      <p:pic>
        <p:nvPicPr>
          <p:cNvPr id="8" name="图片 7" descr="电子设备的屏幕&#10;&#10;AI 生成的内容可能不正确。">
            <a:extLst>
              <a:ext uri="{FF2B5EF4-FFF2-40B4-BE49-F238E27FC236}">
                <a16:creationId xmlns:a16="http://schemas.microsoft.com/office/drawing/2014/main" id="{F55E0455-1D85-8153-82C7-28A96DEBA9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89055"/>
            <a:ext cx="6880465" cy="5015191"/>
          </a:xfrm>
          <a:prstGeom prst="rect">
            <a:avLst/>
          </a:prstGeom>
        </p:spPr>
      </p:pic>
      <p:sp>
        <p:nvSpPr>
          <p:cNvPr id="9" name="椭圆 8">
            <a:extLst>
              <a:ext uri="{FF2B5EF4-FFF2-40B4-BE49-F238E27FC236}">
                <a16:creationId xmlns:a16="http://schemas.microsoft.com/office/drawing/2014/main" id="{BCCC0D0E-38C8-E072-B799-9C1762FB172C}"/>
              </a:ext>
            </a:extLst>
          </p:cNvPr>
          <p:cNvSpPr/>
          <p:nvPr/>
        </p:nvSpPr>
        <p:spPr>
          <a:xfrm>
            <a:off x="65060" y="3527441"/>
            <a:ext cx="553752" cy="553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  <a:endParaRPr lang="LID4096" sz="2800" dirty="0"/>
          </a:p>
        </p:txBody>
      </p:sp>
    </p:spTree>
    <p:extLst>
      <p:ext uri="{BB962C8B-B14F-4D97-AF65-F5344CB8AC3E}">
        <p14:creationId xmlns:p14="http://schemas.microsoft.com/office/powerpoint/2010/main" val="2802823271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03954969-FFB8-4428-837A-7F6009F4B5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3" b="3090"/>
          <a:stretch/>
        </p:blipFill>
        <p:spPr>
          <a:xfrm>
            <a:off x="9165771" y="2946363"/>
            <a:ext cx="2930302" cy="3911638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D35C0A1E-968D-43CB-8B4A-F10F2B1026E2}"/>
              </a:ext>
            </a:extLst>
          </p:cNvPr>
          <p:cNvSpPr/>
          <p:nvPr/>
        </p:nvSpPr>
        <p:spPr>
          <a:xfrm rot="16200000">
            <a:off x="-2169777" y="2173654"/>
            <a:ext cx="6856315" cy="2512381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4" name="箭號: 五邊形 3">
            <a:extLst>
              <a:ext uri="{FF2B5EF4-FFF2-40B4-BE49-F238E27FC236}">
                <a16:creationId xmlns:a16="http://schemas.microsoft.com/office/drawing/2014/main" id="{7E2B43D9-8CE9-467A-8EE5-F6600FBEDD75}"/>
              </a:ext>
            </a:extLst>
          </p:cNvPr>
          <p:cNvSpPr/>
          <p:nvPr/>
        </p:nvSpPr>
        <p:spPr>
          <a:xfrm>
            <a:off x="385771" y="1682581"/>
            <a:ext cx="8834429" cy="774551"/>
          </a:xfrm>
          <a:prstGeom prst="homePlate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5" name="箭號: 五邊形 4">
            <a:extLst>
              <a:ext uri="{FF2B5EF4-FFF2-40B4-BE49-F238E27FC236}">
                <a16:creationId xmlns:a16="http://schemas.microsoft.com/office/drawing/2014/main" id="{01662A37-940D-47A6-BAE1-FC5FBF97C7F2}"/>
              </a:ext>
            </a:extLst>
          </p:cNvPr>
          <p:cNvSpPr/>
          <p:nvPr/>
        </p:nvSpPr>
        <p:spPr>
          <a:xfrm>
            <a:off x="385771" y="2709678"/>
            <a:ext cx="7936962" cy="774551"/>
          </a:xfrm>
          <a:prstGeom prst="homePlate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6" name="箭號: 五邊形 5">
            <a:extLst>
              <a:ext uri="{FF2B5EF4-FFF2-40B4-BE49-F238E27FC236}">
                <a16:creationId xmlns:a16="http://schemas.microsoft.com/office/drawing/2014/main" id="{3B3D1EB2-6F2C-4444-9385-12606E2CBAA5}"/>
              </a:ext>
            </a:extLst>
          </p:cNvPr>
          <p:cNvSpPr/>
          <p:nvPr/>
        </p:nvSpPr>
        <p:spPr>
          <a:xfrm>
            <a:off x="385770" y="3763925"/>
            <a:ext cx="7056430" cy="774551"/>
          </a:xfrm>
          <a:prstGeom prst="homePlate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7" name="箭號: 五邊形 6">
            <a:extLst>
              <a:ext uri="{FF2B5EF4-FFF2-40B4-BE49-F238E27FC236}">
                <a16:creationId xmlns:a16="http://schemas.microsoft.com/office/drawing/2014/main" id="{3C3A6B47-CE36-4B35-A510-EF2F2EE92736}"/>
              </a:ext>
            </a:extLst>
          </p:cNvPr>
          <p:cNvSpPr/>
          <p:nvPr/>
        </p:nvSpPr>
        <p:spPr>
          <a:xfrm>
            <a:off x="385772" y="4866846"/>
            <a:ext cx="6387561" cy="774551"/>
          </a:xfrm>
          <a:prstGeom prst="homePlate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8" name="箭號: 五邊形 7">
            <a:extLst>
              <a:ext uri="{FF2B5EF4-FFF2-40B4-BE49-F238E27FC236}">
                <a16:creationId xmlns:a16="http://schemas.microsoft.com/office/drawing/2014/main" id="{F3CBA8DF-65F9-422B-BF90-9BB8692E4CA6}"/>
              </a:ext>
            </a:extLst>
          </p:cNvPr>
          <p:cNvSpPr/>
          <p:nvPr/>
        </p:nvSpPr>
        <p:spPr>
          <a:xfrm>
            <a:off x="385772" y="5974885"/>
            <a:ext cx="5292763" cy="774551"/>
          </a:xfrm>
          <a:prstGeom prst="homePlate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F3CB93B0-BF99-484B-9714-C2654BCDD63A}"/>
              </a:ext>
            </a:extLst>
          </p:cNvPr>
          <p:cNvSpPr txBox="1"/>
          <p:nvPr/>
        </p:nvSpPr>
        <p:spPr>
          <a:xfrm flipH="1">
            <a:off x="2519239" y="1836166"/>
            <a:ext cx="60655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  <a:cs typeface="Century Gothic" charset="0"/>
              </a:rPr>
              <a:t>Reviewing time</a:t>
            </a:r>
            <a:endParaRPr lang="zh-CN" altLang="en-US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  <a:cs typeface="Century Gothic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8F03223A-CA92-44CB-B330-EFF718B01F07}"/>
              </a:ext>
            </a:extLst>
          </p:cNvPr>
          <p:cNvSpPr txBox="1"/>
          <p:nvPr/>
        </p:nvSpPr>
        <p:spPr>
          <a:xfrm flipH="1">
            <a:off x="2507878" y="2864428"/>
            <a:ext cx="705642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  <a:cs typeface="Century Gothic" charset="0"/>
              </a:rPr>
              <a:t>Connect KOI2 with Wi-Fi</a:t>
            </a:r>
            <a:endParaRPr lang="zh-TW" altLang="en-US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  <a:cs typeface="Century Gothic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4989BAB-AC6D-464B-9342-93CA48FDCDEB}"/>
              </a:ext>
            </a:extLst>
          </p:cNvPr>
          <p:cNvSpPr txBox="1"/>
          <p:nvPr/>
        </p:nvSpPr>
        <p:spPr>
          <a:xfrm flipH="1">
            <a:off x="2514571" y="3913985"/>
            <a:ext cx="697902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  <a:cs typeface="Century Gothic" charset="0"/>
              </a:rPr>
              <a:t>IoT, </a:t>
            </a:r>
            <a:r>
              <a:rPr lang="en-US" altLang="zh-TW" sz="25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  <a:cs typeface="Century Gothic" charset="0"/>
              </a:rPr>
              <a:t>ThingSpeak</a:t>
            </a:r>
            <a:r>
              <a:rPr lang="en-US" altLang="zh-TW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  <a:cs typeface="Century Gothic" charset="0"/>
              </a:rPr>
              <a:t> and MQTT</a:t>
            </a:r>
            <a:endParaRPr lang="zh-TW" altLang="en-US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  <a:cs typeface="Century Gothic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56FD4B51-7E8E-4D21-AEF9-676FE0963031}"/>
              </a:ext>
            </a:extLst>
          </p:cNvPr>
          <p:cNvSpPr txBox="1"/>
          <p:nvPr/>
        </p:nvSpPr>
        <p:spPr>
          <a:xfrm flipH="1">
            <a:off x="2460486" y="5015594"/>
            <a:ext cx="451171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  <a:cs typeface="Century Gothic" charset="0"/>
              </a:rPr>
              <a:t>KOI2 and MQTT message</a:t>
            </a:r>
            <a:endParaRPr lang="zh-TW" altLang="en-US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  <a:cs typeface="Century Gothic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B4ACCEB5-E9BA-4EA2-A7A3-3BE5F04510AE}"/>
              </a:ext>
            </a:extLst>
          </p:cNvPr>
          <p:cNvSpPr txBox="1"/>
          <p:nvPr/>
        </p:nvSpPr>
        <p:spPr>
          <a:xfrm flipH="1">
            <a:off x="2507880" y="6124945"/>
            <a:ext cx="697902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  <a:cs typeface="Century Gothic" charset="0"/>
              </a:rPr>
              <a:t>Pedestrian Counter</a:t>
            </a:r>
            <a:endParaRPr lang="zh-TW" altLang="en-US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  <a:cs typeface="Century Gothic" charset="0"/>
            </a:endParaRPr>
          </a:p>
        </p:txBody>
      </p:sp>
      <p:pic>
        <p:nvPicPr>
          <p:cNvPr id="16" name="圖片 15" descr="一張含有 室外 的圖片&#10;&#10;描述是以高可信度產生">
            <a:extLst>
              <a:ext uri="{FF2B5EF4-FFF2-40B4-BE49-F238E27FC236}">
                <a16:creationId xmlns:a16="http://schemas.microsoft.com/office/drawing/2014/main" id="{2983E5AE-0A3C-4D8E-9BB4-21E298997B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1" t="24470" r="28850" b="24314"/>
          <a:stretch/>
        </p:blipFill>
        <p:spPr>
          <a:xfrm>
            <a:off x="578474" y="50246"/>
            <a:ext cx="1359811" cy="1638297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D8DBEA4B-8EE9-448E-B3CC-69910E68B51C}"/>
              </a:ext>
            </a:extLst>
          </p:cNvPr>
          <p:cNvSpPr txBox="1"/>
          <p:nvPr/>
        </p:nvSpPr>
        <p:spPr>
          <a:xfrm>
            <a:off x="7126128" y="14508"/>
            <a:ext cx="512351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dirty="0">
                <a:latin typeface="Century Gothic" panose="020B0502020202020204" pitchFamily="34" charset="0"/>
              </a:rPr>
              <a:t>© TURNED-E! Education Limited </a:t>
            </a:r>
            <a:r>
              <a:rPr lang="zh-CN" altLang="en-US" sz="1500" dirty="0">
                <a:latin typeface="Adobe 宋体 Std L" panose="02020300000000000000" pitchFamily="18" charset="-128"/>
                <a:ea typeface="Adobe 宋体 Std L" panose="02020300000000000000" pitchFamily="18" charset="-128"/>
              </a:rPr>
              <a:t>育教創科有限公司 </a:t>
            </a:r>
            <a:r>
              <a:rPr lang="en-US" altLang="zh-CN" sz="1500" dirty="0">
                <a:latin typeface="Century Gothic" panose="020B0502020202020204" pitchFamily="34" charset="0"/>
              </a:rPr>
              <a:t>2025</a:t>
            </a:r>
            <a:endParaRPr lang="zh-HK" altLang="en-US" sz="1500" dirty="0">
              <a:latin typeface="Century Gothic" panose="020B050202020202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7A39C14-6049-B86A-E4ED-B78CC6A2C690}"/>
              </a:ext>
            </a:extLst>
          </p:cNvPr>
          <p:cNvSpPr txBox="1"/>
          <p:nvPr/>
        </p:nvSpPr>
        <p:spPr>
          <a:xfrm flipH="1">
            <a:off x="3812580" y="502295"/>
            <a:ext cx="6454568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HK" sz="6000" b="1" spc="600" dirty="0">
                <a:latin typeface="等线"/>
                <a:ea typeface="等线"/>
                <a:cs typeface="Century Gothic" charset="0"/>
              </a:rPr>
              <a:t>Agenda</a:t>
            </a:r>
            <a:endParaRPr lang="en-US" altLang="zh-HK" sz="6000" b="1" spc="600" dirty="0">
              <a:latin typeface="等线" panose="02010600030101010101" pitchFamily="2" charset="-122"/>
              <a:ea typeface="等线" panose="02010600030101010101" pitchFamily="2" charset="-122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798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9D7C3A-49BE-2D0F-08ED-6392224AA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示&#10;&#10;AI 生成的内容可能不正确。">
            <a:extLst>
              <a:ext uri="{FF2B5EF4-FFF2-40B4-BE49-F238E27FC236}">
                <a16:creationId xmlns:a16="http://schemas.microsoft.com/office/drawing/2014/main" id="{2D7C0325-26D5-A5BC-9930-485E7E9E9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49" y="1569167"/>
            <a:ext cx="8675915" cy="4470302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4763CC30-CC77-DE65-420A-8F3E167BA54C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B2CA7C9-1283-B6C2-7154-02B7958A62D4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BC89E44-3E3E-E8EE-64F4-CCEEB924F446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ThingSpeak</a:t>
            </a:r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 platform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D53F77E-9386-F2DD-10F8-9DA7B2A7BE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ACCB633A-A0A0-8C7C-96E6-32493E6276E5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BF33BA6-453E-D5D3-CF0C-D502DC0CC184}"/>
              </a:ext>
            </a:extLst>
          </p:cNvPr>
          <p:cNvSpPr txBox="1"/>
          <p:nvPr/>
        </p:nvSpPr>
        <p:spPr>
          <a:xfrm>
            <a:off x="7870843" y="2569539"/>
            <a:ext cx="3690257" cy="22467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Use your student email to start using it.</a:t>
            </a:r>
          </a:p>
          <a:p>
            <a:endParaRPr lang="en-US" sz="2800" dirty="0"/>
          </a:p>
          <a:p>
            <a:r>
              <a:rPr lang="en-US" sz="2800" dirty="0"/>
              <a:t>Click Next and fulfill the password.</a:t>
            </a:r>
            <a:endParaRPr lang="LID4096" sz="2800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9D288F5-17C0-FEE5-4B32-63A815A73330}"/>
              </a:ext>
            </a:extLst>
          </p:cNvPr>
          <p:cNvSpPr/>
          <p:nvPr/>
        </p:nvSpPr>
        <p:spPr>
          <a:xfrm>
            <a:off x="420200" y="3444707"/>
            <a:ext cx="2154271" cy="55375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F10B59A1-C623-95DA-31F7-755A4A5B97D5}"/>
              </a:ext>
            </a:extLst>
          </p:cNvPr>
          <p:cNvSpPr/>
          <p:nvPr/>
        </p:nvSpPr>
        <p:spPr>
          <a:xfrm>
            <a:off x="143324" y="4123445"/>
            <a:ext cx="553752" cy="553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  <a:endParaRPr lang="LID4096" sz="2800" dirty="0"/>
          </a:p>
        </p:txBody>
      </p:sp>
    </p:spTree>
    <p:extLst>
      <p:ext uri="{BB962C8B-B14F-4D97-AF65-F5344CB8AC3E}">
        <p14:creationId xmlns:p14="http://schemas.microsoft.com/office/powerpoint/2010/main" val="1301558054"/>
      </p:ext>
    </p:extLst>
  </p:cSld>
  <p:clrMapOvr>
    <a:masterClrMapping/>
  </p:clrMapOvr>
  <p:transition spd="slow">
    <p:cov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06DD6-EA10-5B1B-DC21-DD0E764BA8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1C4D5E9-ACDC-007A-C67E-292A38E0C2D7}"/>
              </a:ext>
            </a:extLst>
          </p:cNvPr>
          <p:cNvSpPr/>
          <p:nvPr/>
        </p:nvSpPr>
        <p:spPr>
          <a:xfrm>
            <a:off x="0" y="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197DD43-A64B-2888-C94A-67CF1B429B47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90F5E4B-E3E8-DAE0-32C5-11AC1EF2A721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ThingSpeak</a:t>
            </a:r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 Channels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84F8AEE-255B-7D02-5EF3-0DEC62DA3B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6850AACC-836C-BE6D-56FB-AEC1AE127E01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DF91E86-9244-6F85-CC6C-2A08C665E026}"/>
              </a:ext>
            </a:extLst>
          </p:cNvPr>
          <p:cNvSpPr txBox="1"/>
          <p:nvPr/>
        </p:nvSpPr>
        <p:spPr>
          <a:xfrm>
            <a:off x="2548133" y="4338187"/>
            <a:ext cx="65278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After logging in, you will see My Channels and click the “New Channel” button.</a:t>
            </a:r>
          </a:p>
        </p:txBody>
      </p:sp>
      <p:pic>
        <p:nvPicPr>
          <p:cNvPr id="12" name="图片 11" descr="图形用户界面, 文本, 应用程序&#10;&#10;AI 生成的内容可能不正确。">
            <a:extLst>
              <a:ext uri="{FF2B5EF4-FFF2-40B4-BE49-F238E27FC236}">
                <a16:creationId xmlns:a16="http://schemas.microsoft.com/office/drawing/2014/main" id="{8EFC8B67-817D-B790-CA3E-50915C1342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5970"/>
          <a:stretch>
            <a:fillRect/>
          </a:stretch>
        </p:blipFill>
        <p:spPr>
          <a:xfrm>
            <a:off x="235682" y="1510066"/>
            <a:ext cx="10675965" cy="2252462"/>
          </a:xfrm>
          <a:prstGeom prst="rect">
            <a:avLst/>
          </a:prstGeom>
        </p:spPr>
      </p:pic>
      <p:sp>
        <p:nvSpPr>
          <p:cNvPr id="13" name="椭圆 12">
            <a:extLst>
              <a:ext uri="{FF2B5EF4-FFF2-40B4-BE49-F238E27FC236}">
                <a16:creationId xmlns:a16="http://schemas.microsoft.com/office/drawing/2014/main" id="{EC64CBDA-761C-5834-E298-2D49C7CF47DA}"/>
              </a:ext>
            </a:extLst>
          </p:cNvPr>
          <p:cNvSpPr/>
          <p:nvPr/>
        </p:nvSpPr>
        <p:spPr>
          <a:xfrm>
            <a:off x="59617" y="2875248"/>
            <a:ext cx="553752" cy="553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  <a:endParaRPr lang="LID4096" sz="2800" dirty="0"/>
          </a:p>
        </p:txBody>
      </p:sp>
    </p:spTree>
    <p:extLst>
      <p:ext uri="{BB962C8B-B14F-4D97-AF65-F5344CB8AC3E}">
        <p14:creationId xmlns:p14="http://schemas.microsoft.com/office/powerpoint/2010/main" val="3865051999"/>
      </p:ext>
    </p:extLst>
  </p:cSld>
  <p:clrMapOvr>
    <a:masterClrMapping/>
  </p:clrMapOvr>
  <p:transition spd="slow">
    <p:cov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783F0-2271-952D-A972-D29738791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形用户界面, 应用程序&#10;&#10;AI 生成的内容可能不正确。">
            <a:extLst>
              <a:ext uri="{FF2B5EF4-FFF2-40B4-BE49-F238E27FC236}">
                <a16:creationId xmlns:a16="http://schemas.microsoft.com/office/drawing/2014/main" id="{6C59B13F-7803-C1F1-B177-D9514ACF7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493" y="1368373"/>
            <a:ext cx="7402811" cy="4686753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48A8A562-E708-4407-2961-10AFBAF5FFC9}"/>
              </a:ext>
            </a:extLst>
          </p:cNvPr>
          <p:cNvSpPr/>
          <p:nvPr/>
        </p:nvSpPr>
        <p:spPr>
          <a:xfrm>
            <a:off x="0" y="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CB142FE-C920-D65B-F53E-1F39CC266B44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E9BAF3C-E9BD-F569-F43E-08AF5A7FDB29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ThingSpeak</a:t>
            </a:r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 Channels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1A0D86C8-E7CA-0CDC-D26E-D5A79A1983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348C6A24-6A1C-6F87-304B-5E9F0B82C2FB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602827F-9430-675B-B558-905AE5210546}"/>
              </a:ext>
            </a:extLst>
          </p:cNvPr>
          <p:cNvSpPr txBox="1"/>
          <p:nvPr/>
        </p:nvSpPr>
        <p:spPr>
          <a:xfrm>
            <a:off x="7844476" y="2319943"/>
            <a:ext cx="40844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We can change other information after create the channel, so we just need to fulfill the name.</a:t>
            </a:r>
          </a:p>
          <a:p>
            <a:endParaRPr lang="en-US" altLang="zh-CN" sz="2800" dirty="0"/>
          </a:p>
          <a:p>
            <a:r>
              <a:rPr lang="en-US" altLang="zh-CN" sz="2800" dirty="0"/>
              <a:t>Screw down and save the channel</a:t>
            </a: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297BDA53-6AB9-0C19-97D5-AE9C777D1551}"/>
              </a:ext>
            </a:extLst>
          </p:cNvPr>
          <p:cNvSpPr/>
          <p:nvPr/>
        </p:nvSpPr>
        <p:spPr>
          <a:xfrm>
            <a:off x="1540074" y="2728291"/>
            <a:ext cx="553752" cy="553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LID4096" sz="2800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76B4B785-1BA4-BCFC-AC23-971FA8464F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1" t="50823" r="61243"/>
          <a:stretch>
            <a:fillRect/>
          </a:stretch>
        </p:blipFill>
        <p:spPr bwMode="auto">
          <a:xfrm>
            <a:off x="4773385" y="4418577"/>
            <a:ext cx="2912669" cy="188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704927"/>
      </p:ext>
    </p:extLst>
  </p:cSld>
  <p:clrMapOvr>
    <a:masterClrMapping/>
  </p:clrMapOvr>
  <p:transition spd="slow">
    <p:cov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63017-224F-92B5-EC0F-0275DA14C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257A0E75-CE8F-64C0-9F99-2808804C2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187" y="1390144"/>
            <a:ext cx="7042703" cy="4939283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9B557DFD-E7DF-4917-BDD2-DBDF39144BB2}"/>
              </a:ext>
            </a:extLst>
          </p:cNvPr>
          <p:cNvSpPr/>
          <p:nvPr/>
        </p:nvSpPr>
        <p:spPr>
          <a:xfrm>
            <a:off x="0" y="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3CB5909-F265-716C-8E2A-BC4F047023F2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6AC13FB-4F93-37D6-24C6-7A1A91A3935E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ThingSpeak</a:t>
            </a:r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 Channels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D5AF52C-E47C-FC85-AE2A-D6BA9A759C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48ED6D96-086C-7EF6-BCA3-BC1E4435CE6C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A0B78A6-3284-E5AF-27F9-EC57DF1C44C4}"/>
              </a:ext>
            </a:extLst>
          </p:cNvPr>
          <p:cNvSpPr txBox="1"/>
          <p:nvPr/>
        </p:nvSpPr>
        <p:spPr>
          <a:xfrm>
            <a:off x="7904348" y="3152124"/>
            <a:ext cx="40844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Enter the Sharing tab and change the Sharing Setting from private to “with everyone”</a:t>
            </a: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ACF61068-B1B9-4542-99F3-EF62C87A5843}"/>
              </a:ext>
            </a:extLst>
          </p:cNvPr>
          <p:cNvSpPr/>
          <p:nvPr/>
        </p:nvSpPr>
        <p:spPr>
          <a:xfrm>
            <a:off x="3828572" y="3260091"/>
            <a:ext cx="553752" cy="553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5</a:t>
            </a:r>
            <a:endParaRPr lang="LID4096" sz="2800" dirty="0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0F05C3A4-4B14-F4EC-3AF2-F2DEC98FA6EB}"/>
              </a:ext>
            </a:extLst>
          </p:cNvPr>
          <p:cNvSpPr/>
          <p:nvPr/>
        </p:nvSpPr>
        <p:spPr>
          <a:xfrm>
            <a:off x="52582" y="4805499"/>
            <a:ext cx="553752" cy="553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6</a:t>
            </a:r>
            <a:endParaRPr lang="LID4096" sz="2800" dirty="0"/>
          </a:p>
        </p:txBody>
      </p:sp>
    </p:spTree>
    <p:extLst>
      <p:ext uri="{BB962C8B-B14F-4D97-AF65-F5344CB8AC3E}">
        <p14:creationId xmlns:p14="http://schemas.microsoft.com/office/powerpoint/2010/main" val="842991304"/>
      </p:ext>
    </p:extLst>
  </p:cSld>
  <p:clrMapOvr>
    <a:masterClrMapping/>
  </p:clrMapOvr>
  <p:transition spd="slow">
    <p:cov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40C09-88A2-693D-BB69-270F5427F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433BCC62-764A-2A60-80F6-C83C3D52E3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187" y="2119549"/>
            <a:ext cx="7042703" cy="3480473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DBD25546-6775-E4E4-2AC5-33AF05B7E50D}"/>
              </a:ext>
            </a:extLst>
          </p:cNvPr>
          <p:cNvSpPr/>
          <p:nvPr/>
        </p:nvSpPr>
        <p:spPr>
          <a:xfrm>
            <a:off x="0" y="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FB3FA60-B18F-41AE-2197-2B3B14DA0059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FDCDED2-DDEB-3EC2-7EAD-FC5BC67DE53B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MQTT Accession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7159750-B9EA-12DB-05ED-8BD422A197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BCAA59EB-77FA-30A4-2491-BBE0B1E54A45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AD68872-E8AF-A52F-899A-8A9DF037139D}"/>
              </a:ext>
            </a:extLst>
          </p:cNvPr>
          <p:cNvSpPr txBox="1"/>
          <p:nvPr/>
        </p:nvSpPr>
        <p:spPr>
          <a:xfrm>
            <a:off x="7904348" y="3152124"/>
            <a:ext cx="40844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Make Sure the Access situation is “Public”, click the Devices at the top bar and click the “MQTT”</a:t>
            </a: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8CF41614-BA97-6D33-A4E3-309D23B6B419}"/>
              </a:ext>
            </a:extLst>
          </p:cNvPr>
          <p:cNvSpPr/>
          <p:nvPr/>
        </p:nvSpPr>
        <p:spPr>
          <a:xfrm>
            <a:off x="1096309" y="4504045"/>
            <a:ext cx="553752" cy="553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7</a:t>
            </a:r>
            <a:endParaRPr lang="LID4096" sz="2800" dirty="0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90CD260A-15F3-091A-92F3-D73741BE78EF}"/>
              </a:ext>
            </a:extLst>
          </p:cNvPr>
          <p:cNvSpPr/>
          <p:nvPr/>
        </p:nvSpPr>
        <p:spPr>
          <a:xfrm>
            <a:off x="4608254" y="2875248"/>
            <a:ext cx="553752" cy="553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8</a:t>
            </a:r>
            <a:endParaRPr lang="LID4096" sz="2800" dirty="0"/>
          </a:p>
        </p:txBody>
      </p:sp>
    </p:spTree>
    <p:extLst>
      <p:ext uri="{BB962C8B-B14F-4D97-AF65-F5344CB8AC3E}">
        <p14:creationId xmlns:p14="http://schemas.microsoft.com/office/powerpoint/2010/main" val="939105536"/>
      </p:ext>
    </p:extLst>
  </p:cSld>
  <p:clrMapOvr>
    <a:masterClrMapping/>
  </p:clrMapOvr>
  <p:transition spd="slow">
    <p:cov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C34B9C-009B-FE3D-1E27-9F8AED41E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7EAAA4FF-553D-CD24-1C4D-A01C1293B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449" y="1531346"/>
            <a:ext cx="7042703" cy="4564993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1E1B16DF-C1A4-3149-E410-CA3D96C8E75B}"/>
              </a:ext>
            </a:extLst>
          </p:cNvPr>
          <p:cNvSpPr/>
          <p:nvPr/>
        </p:nvSpPr>
        <p:spPr>
          <a:xfrm>
            <a:off x="0" y="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26EA3F4-535A-7599-0178-48F7B97C7C12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C69747A-AA67-36A5-73CF-BD4DE5613B50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MQTT Accession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40BB358-64BA-111D-40E3-C37729A8C0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AF485884-8A7C-9C1C-F56A-AB4E8FD7C634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F06D9A9-8AC2-4B2D-FE4F-BF2905808846}"/>
              </a:ext>
            </a:extLst>
          </p:cNvPr>
          <p:cNvSpPr txBox="1"/>
          <p:nvPr/>
        </p:nvSpPr>
        <p:spPr>
          <a:xfrm>
            <a:off x="7776009" y="2582060"/>
            <a:ext cx="40844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Click “Add a new device” button and select the “KOI2 smart city” channel we just created.</a:t>
            </a: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945863AD-6FD2-F8F6-F227-72A45795E29E}"/>
              </a:ext>
            </a:extLst>
          </p:cNvPr>
          <p:cNvSpPr/>
          <p:nvPr/>
        </p:nvSpPr>
        <p:spPr>
          <a:xfrm>
            <a:off x="580906" y="2829305"/>
            <a:ext cx="553752" cy="553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9</a:t>
            </a:r>
            <a:endParaRPr lang="LID4096" sz="2800" dirty="0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8C7D65F5-C4F8-AD5A-3CBD-30958912860A}"/>
              </a:ext>
            </a:extLst>
          </p:cNvPr>
          <p:cNvSpPr/>
          <p:nvPr/>
        </p:nvSpPr>
        <p:spPr>
          <a:xfrm>
            <a:off x="2737630" y="4521505"/>
            <a:ext cx="778872" cy="7788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10</a:t>
            </a:r>
            <a:endParaRPr lang="LID4096" sz="2800" dirty="0"/>
          </a:p>
        </p:txBody>
      </p:sp>
    </p:spTree>
    <p:extLst>
      <p:ext uri="{BB962C8B-B14F-4D97-AF65-F5344CB8AC3E}">
        <p14:creationId xmlns:p14="http://schemas.microsoft.com/office/powerpoint/2010/main" val="3104599454"/>
      </p:ext>
    </p:extLst>
  </p:cSld>
  <p:clrMapOvr>
    <a:masterClrMapping/>
  </p:clrMapOvr>
  <p:transition spd="slow">
    <p:cove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709BC-1195-EB0F-E4B1-91BC1F7CC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00BD5BE6-52F6-0CD5-B6F7-F48AA16407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0053" y="1321002"/>
            <a:ext cx="4352689" cy="4939283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ADE9E87B-86FB-5FE8-6435-CB7816D158AA}"/>
              </a:ext>
            </a:extLst>
          </p:cNvPr>
          <p:cNvSpPr/>
          <p:nvPr/>
        </p:nvSpPr>
        <p:spPr>
          <a:xfrm>
            <a:off x="0" y="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B69509D-A0C2-2C63-98EF-C88DCF49A8F0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A60ECA5-BBC9-F5BD-D273-A457D4AB40DD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MQTT Accession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0EDE06D-EF22-F61B-468A-7DB34E146C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15BAC6C4-78B3-C230-862E-2A8C4E360DC1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EC79E38-1FCF-019C-1B79-2465F3CD3480}"/>
              </a:ext>
            </a:extLst>
          </p:cNvPr>
          <p:cNvSpPr txBox="1"/>
          <p:nvPr/>
        </p:nvSpPr>
        <p:spPr>
          <a:xfrm>
            <a:off x="7267533" y="2825552"/>
            <a:ext cx="40844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Click “Add Channel” button and fulfill the name “KOI2”.</a:t>
            </a:r>
          </a:p>
          <a:p>
            <a:endParaRPr lang="en-US" altLang="zh-CN" sz="2800" dirty="0"/>
          </a:p>
          <a:p>
            <a:r>
              <a:rPr lang="en-US" altLang="zh-CN" sz="2800" dirty="0"/>
              <a:t>Click “Add Device” at last</a:t>
            </a: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78036882-4C91-B3B8-CEBA-F8C5FEBC44BE}"/>
              </a:ext>
            </a:extLst>
          </p:cNvPr>
          <p:cNvSpPr/>
          <p:nvPr/>
        </p:nvSpPr>
        <p:spPr>
          <a:xfrm>
            <a:off x="4883870" y="3517130"/>
            <a:ext cx="778872" cy="7788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11</a:t>
            </a:r>
            <a:endParaRPr lang="LID4096" sz="2800" dirty="0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0024551A-C573-47B8-15A3-C50263405EB1}"/>
              </a:ext>
            </a:extLst>
          </p:cNvPr>
          <p:cNvSpPr/>
          <p:nvPr/>
        </p:nvSpPr>
        <p:spPr>
          <a:xfrm>
            <a:off x="1050345" y="1999742"/>
            <a:ext cx="778872" cy="7788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12</a:t>
            </a:r>
            <a:endParaRPr lang="LID4096" sz="2800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83E1499-A53C-C781-ABAB-37CC54ABF342}"/>
              </a:ext>
            </a:extLst>
          </p:cNvPr>
          <p:cNvSpPr/>
          <p:nvPr/>
        </p:nvSpPr>
        <p:spPr>
          <a:xfrm>
            <a:off x="4354110" y="5687786"/>
            <a:ext cx="1268361" cy="4957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876587792"/>
      </p:ext>
    </p:extLst>
  </p:cSld>
  <p:clrMapOvr>
    <a:masterClrMapping/>
  </p:clrMapOvr>
  <p:transition spd="slow">
    <p:cove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68633-0F33-FADA-1B68-7890899A0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B7B342F-F546-61F2-DA34-872B23707262}"/>
              </a:ext>
            </a:extLst>
          </p:cNvPr>
          <p:cNvSpPr/>
          <p:nvPr/>
        </p:nvSpPr>
        <p:spPr>
          <a:xfrm>
            <a:off x="0" y="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7451A9A-45D7-E5D2-B572-A88C964487B0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1D0FA1E-88A6-4661-A24B-37F675A024D7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MQTT Connection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64BBD790-55F7-0B4C-8260-EEF5990B18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09E9924E-C7D3-BA35-14EF-AA300BD84D37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A584E6E-E2BC-3D8F-3B85-683CFA741D6E}"/>
              </a:ext>
            </a:extLst>
          </p:cNvPr>
          <p:cNvSpPr txBox="1"/>
          <p:nvPr/>
        </p:nvSpPr>
        <p:spPr>
          <a:xfrm>
            <a:off x="5615179" y="1362220"/>
            <a:ext cx="580845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Remember the Client ID, “Username” and “</a:t>
            </a:r>
            <a:r>
              <a:rPr lang="en-US" altLang="zh-CN" sz="2800" dirty="0" err="1"/>
              <a:t>Passowrd</a:t>
            </a:r>
            <a:r>
              <a:rPr lang="en-US" altLang="zh-CN" sz="2800" dirty="0"/>
              <a:t>”, we will use it later. Or you can click the “Edit” button and see it again</a:t>
            </a:r>
          </a:p>
        </p:txBody>
      </p:sp>
      <p:pic>
        <p:nvPicPr>
          <p:cNvPr id="13" name="图片 12" descr="图形用户界面, 文本, 应用程序&#10;&#10;AI 生成的内容可能不正确。">
            <a:extLst>
              <a:ext uri="{FF2B5EF4-FFF2-40B4-BE49-F238E27FC236}">
                <a16:creationId xmlns:a16="http://schemas.microsoft.com/office/drawing/2014/main" id="{48D3A41D-FD30-DC82-9BEE-75802AB53E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145" y="1362220"/>
            <a:ext cx="4032225" cy="4821284"/>
          </a:xfrm>
          <a:prstGeom prst="rect">
            <a:avLst/>
          </a:prstGeom>
        </p:spPr>
      </p:pic>
      <p:pic>
        <p:nvPicPr>
          <p:cNvPr id="14" name="图片 13" descr="图示&#10;&#10;AI 生成的内容可能不正确。">
            <a:extLst>
              <a:ext uri="{FF2B5EF4-FFF2-40B4-BE49-F238E27FC236}">
                <a16:creationId xmlns:a16="http://schemas.microsoft.com/office/drawing/2014/main" id="{3DF9BE71-C303-C96A-0196-392227D1ED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3789" y="2675665"/>
            <a:ext cx="3741798" cy="140862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352C158-93A3-6FA2-2BCC-46E8C56A58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31229" y="4232732"/>
            <a:ext cx="7013060" cy="2010570"/>
          </a:xfrm>
          <a:prstGeom prst="rect">
            <a:avLst/>
          </a:prstGeom>
        </p:spPr>
      </p:pic>
      <p:sp>
        <p:nvSpPr>
          <p:cNvPr id="17" name="椭圆 16">
            <a:extLst>
              <a:ext uri="{FF2B5EF4-FFF2-40B4-BE49-F238E27FC236}">
                <a16:creationId xmlns:a16="http://schemas.microsoft.com/office/drawing/2014/main" id="{370A91CF-F8E7-F1A4-88B6-4D679A6B2E65}"/>
              </a:ext>
            </a:extLst>
          </p:cNvPr>
          <p:cNvSpPr/>
          <p:nvPr/>
        </p:nvSpPr>
        <p:spPr>
          <a:xfrm>
            <a:off x="1050345" y="1999742"/>
            <a:ext cx="778872" cy="7788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13</a:t>
            </a:r>
            <a:endParaRPr lang="LID4096" sz="2800" dirty="0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93118266-5B91-5B78-5A74-E358B96342D8}"/>
              </a:ext>
            </a:extLst>
          </p:cNvPr>
          <p:cNvSpPr/>
          <p:nvPr/>
        </p:nvSpPr>
        <p:spPr>
          <a:xfrm>
            <a:off x="10405738" y="2705907"/>
            <a:ext cx="778872" cy="7788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14</a:t>
            </a:r>
            <a:endParaRPr lang="LID4096" sz="2800" dirty="0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35B59CFA-D671-D0FE-9351-9711B7F24349}"/>
              </a:ext>
            </a:extLst>
          </p:cNvPr>
          <p:cNvSpPr/>
          <p:nvPr/>
        </p:nvSpPr>
        <p:spPr>
          <a:xfrm>
            <a:off x="4931229" y="4848581"/>
            <a:ext cx="778872" cy="7788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15</a:t>
            </a:r>
            <a:endParaRPr lang="LID4096" sz="2800" dirty="0"/>
          </a:p>
        </p:txBody>
      </p:sp>
    </p:spTree>
    <p:extLst>
      <p:ext uri="{BB962C8B-B14F-4D97-AF65-F5344CB8AC3E}">
        <p14:creationId xmlns:p14="http://schemas.microsoft.com/office/powerpoint/2010/main" val="1250892067"/>
      </p:ext>
    </p:extLst>
  </p:cSld>
  <p:clrMapOvr>
    <a:masterClrMapping/>
  </p:clrMapOvr>
  <p:transition spd="slow">
    <p:cove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38736D96-6110-4115-83BC-DCDA4F5393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36" b="91950" l="9962" r="89847">
                        <a14:foregroundMark x1="31992" y1="7335" x2="43103" y2="7335"/>
                        <a14:foregroundMark x1="43103" y1="7335" x2="59962" y2="6977"/>
                        <a14:foregroundMark x1="48659" y1="3936" x2="48659" y2="3936"/>
                        <a14:foregroundMark x1="13027" y1="91771" x2="71648" y2="92487"/>
                        <a14:foregroundMark x1="71648" y1="92487" x2="81609" y2="91950"/>
                        <a14:foregroundMark x1="81609" y1="91950" x2="82950" y2="919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55199" y="1023599"/>
            <a:ext cx="1950729" cy="2088999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5760BBA-3D7D-486D-996D-86FAD01BC389}"/>
              </a:ext>
            </a:extLst>
          </p:cNvPr>
          <p:cNvSpPr/>
          <p:nvPr/>
        </p:nvSpPr>
        <p:spPr>
          <a:xfrm>
            <a:off x="0" y="2998778"/>
            <a:ext cx="12192001" cy="1879915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DB7952D-88EB-4A8B-B034-B3706BC5DCD6}"/>
              </a:ext>
            </a:extLst>
          </p:cNvPr>
          <p:cNvSpPr txBox="1"/>
          <p:nvPr/>
        </p:nvSpPr>
        <p:spPr>
          <a:xfrm flipH="1">
            <a:off x="-34863" y="3429000"/>
            <a:ext cx="12330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  <a:cs typeface="Century Gothic" charset="0"/>
              </a:rPr>
              <a:t>KOI2 and MQTT message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9DE8980-6604-4FAA-9454-0AC8084568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C5EA0DAD-9AFF-42BC-A900-B88B14CEC79E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4142760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A31643-E085-5076-E23F-2F47E7DE9A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356122B-7407-24FE-63A4-DB9584D404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9936" y="1284680"/>
            <a:ext cx="2327035" cy="5020692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E5263D80-FE14-06A0-D415-8CA99ED71E0C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F8D1FF8-9B5C-B07F-4894-35ED5406BC9C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FBBC694-C309-8EF0-91CC-6F46A19B7493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KOI2 and MQTT Message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5CD32E1-3201-1B5A-0676-9C66ABD633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ADB19D0F-92CA-7A2B-9A51-40E33E2788BA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7605F05-4732-94EF-5669-B72805C5160A}"/>
              </a:ext>
            </a:extLst>
          </p:cNvPr>
          <p:cNvSpPr txBox="1"/>
          <p:nvPr/>
        </p:nvSpPr>
        <p:spPr>
          <a:xfrm>
            <a:off x="6165671" y="2157910"/>
            <a:ext cx="49987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Open the KOI2 tab and find the “WIFI” part.</a:t>
            </a:r>
          </a:p>
          <a:p>
            <a:endParaRPr lang="en-US" altLang="zh-CN" sz="2800" dirty="0"/>
          </a:p>
          <a:p>
            <a:r>
              <a:rPr lang="en-US" altLang="zh-CN" sz="2800" dirty="0"/>
              <a:t>We need to connect the Wi-Fi and connect the </a:t>
            </a:r>
            <a:r>
              <a:rPr lang="en-US" altLang="zh-CN" sz="2800" dirty="0" err="1"/>
              <a:t>mqtt</a:t>
            </a:r>
            <a:r>
              <a:rPr lang="en-US" altLang="zh-CN" sz="2800" dirty="0"/>
              <a:t> platform.</a:t>
            </a: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3A53AC04-E5A0-E86D-967C-273EB0468E9D}"/>
              </a:ext>
            </a:extLst>
          </p:cNvPr>
          <p:cNvSpPr/>
          <p:nvPr/>
        </p:nvSpPr>
        <p:spPr>
          <a:xfrm>
            <a:off x="331942" y="1707274"/>
            <a:ext cx="774670" cy="7746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16</a:t>
            </a:r>
            <a:endParaRPr lang="LID4096" sz="2800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35F9C7F-C6A8-709E-4DE7-ACE37CEEED64}"/>
              </a:ext>
            </a:extLst>
          </p:cNvPr>
          <p:cNvSpPr/>
          <p:nvPr/>
        </p:nvSpPr>
        <p:spPr>
          <a:xfrm>
            <a:off x="1251857" y="2747912"/>
            <a:ext cx="2030186" cy="10185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C32B2BC-1BBB-4BC9-3AAC-1C17E90CD3D6}"/>
              </a:ext>
            </a:extLst>
          </p:cNvPr>
          <p:cNvSpPr/>
          <p:nvPr/>
        </p:nvSpPr>
        <p:spPr>
          <a:xfrm>
            <a:off x="1251857" y="1650638"/>
            <a:ext cx="1970314" cy="4666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95379267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tensive English &amp; Classroom Management &gt; Teacher Course">
            <a:extLst>
              <a:ext uri="{FF2B5EF4-FFF2-40B4-BE49-F238E27FC236}">
                <a16:creationId xmlns:a16="http://schemas.microsoft.com/office/drawing/2014/main" id="{E3F6B285-EFD6-4EA1-B5F5-C5631E330A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0" t="12654" b="241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73408266-F8E4-4399-9494-5A886C748514}"/>
              </a:ext>
            </a:extLst>
          </p:cNvPr>
          <p:cNvSpPr txBox="1"/>
          <p:nvPr/>
        </p:nvSpPr>
        <p:spPr>
          <a:xfrm>
            <a:off x="127170" y="4188336"/>
            <a:ext cx="433346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 b="1" dirty="0">
                <a:solidFill>
                  <a:srgbClr val="0BF5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請尊重你的同學和導師</a:t>
            </a:r>
            <a:endParaRPr lang="en-US" altLang="zh-CN" sz="2500" b="1" dirty="0">
              <a:solidFill>
                <a:srgbClr val="0BF5C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  <a:cs typeface="Arial" panose="020B0604020202020204" pitchFamily="34" charset="0"/>
            </a:endParaRPr>
          </a:p>
          <a:p>
            <a:pPr algn="ctr"/>
            <a:endParaRPr lang="en-US" altLang="zh-HK" sz="2500" b="1" dirty="0">
              <a:solidFill>
                <a:srgbClr val="0BF5C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  <a:cs typeface="Arial" panose="020B0604020202020204" pitchFamily="34" charset="0"/>
            </a:endParaRPr>
          </a:p>
          <a:p>
            <a:pPr algn="ctr"/>
            <a:r>
              <a:rPr lang="en-US" altLang="zh-HK" sz="2500" b="1" dirty="0">
                <a:solidFill>
                  <a:srgbClr val="0BF5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 Light" panose="02010600030101010101" pitchFamily="2" charset="-122"/>
                <a:ea typeface="DengXian Light" panose="02010600030101010101" pitchFamily="2" charset="-122"/>
                <a:cs typeface="Arial" panose="020B0604020202020204" pitchFamily="34" charset="0"/>
              </a:rPr>
              <a:t>Be respectful.  </a:t>
            </a:r>
          </a:p>
          <a:p>
            <a:pPr algn="ctr"/>
            <a:r>
              <a:rPr lang="en-US" altLang="zh-HK" sz="2500" b="1" dirty="0">
                <a:solidFill>
                  <a:srgbClr val="0BF5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 Light" panose="02010600030101010101" pitchFamily="2" charset="-122"/>
                <a:ea typeface="DengXian Light" panose="02010600030101010101" pitchFamily="2" charset="-122"/>
                <a:cs typeface="Arial" panose="020B0604020202020204" pitchFamily="34" charset="0"/>
              </a:rPr>
              <a:t>Respect your classmates and teacher.</a:t>
            </a:r>
          </a:p>
          <a:p>
            <a:pPr algn="ctr"/>
            <a:endParaRPr lang="zh-HK" altLang="en-US" sz="2500" b="1" dirty="0">
              <a:solidFill>
                <a:srgbClr val="0BF5C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2A6684E3-0115-4FC8-B06C-72982E93D696}"/>
              </a:ext>
            </a:extLst>
          </p:cNvPr>
          <p:cNvSpPr txBox="1"/>
          <p:nvPr/>
        </p:nvSpPr>
        <p:spPr>
          <a:xfrm>
            <a:off x="4130438" y="4214965"/>
            <a:ext cx="433346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 b="1" dirty="0">
                <a:solidFill>
                  <a:srgbClr val="0BF5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請正確使用器材</a:t>
            </a:r>
            <a:endParaRPr lang="en-US" altLang="zh-CN" sz="2500" b="1" dirty="0">
              <a:solidFill>
                <a:srgbClr val="0BF5C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  <a:cs typeface="Arial" panose="020B0604020202020204" pitchFamily="34" charset="0"/>
            </a:endParaRPr>
          </a:p>
          <a:p>
            <a:pPr algn="ctr"/>
            <a:endParaRPr lang="en-US" altLang="zh-HK" sz="2500" b="1" dirty="0">
              <a:solidFill>
                <a:srgbClr val="0BF5C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  <a:cs typeface="Arial" panose="020B0604020202020204" pitchFamily="34" charset="0"/>
            </a:endParaRPr>
          </a:p>
          <a:p>
            <a:pPr algn="ctr"/>
            <a:r>
              <a:rPr lang="en-US" altLang="zh-HK" sz="2500" b="1" dirty="0">
                <a:solidFill>
                  <a:srgbClr val="0BF5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 Light" panose="02010600030101010101" pitchFamily="2" charset="-122"/>
                <a:ea typeface="DengXian Light" panose="02010600030101010101" pitchFamily="2" charset="-122"/>
                <a:cs typeface="Arial" panose="020B0604020202020204" pitchFamily="34" charset="0"/>
              </a:rPr>
              <a:t>Use equipment </a:t>
            </a:r>
          </a:p>
          <a:p>
            <a:pPr algn="ctr"/>
            <a:r>
              <a:rPr lang="en-US" altLang="zh-HK" sz="2500" b="1" dirty="0">
                <a:solidFill>
                  <a:srgbClr val="0BF5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 Light" panose="02010600030101010101" pitchFamily="2" charset="-122"/>
                <a:ea typeface="DengXian Light" panose="02010600030101010101" pitchFamily="2" charset="-122"/>
                <a:cs typeface="Arial" panose="020B0604020202020204" pitchFamily="34" charset="0"/>
              </a:rPr>
              <a:t>only for class activities. </a:t>
            </a:r>
            <a:endParaRPr lang="zh-HK" altLang="en-US" sz="2500" b="1" dirty="0">
              <a:solidFill>
                <a:srgbClr val="0BF5C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 Light" panose="02010600030101010101" pitchFamily="2" charset="-122"/>
              <a:ea typeface="DengXian Light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8AA235FD-4475-4892-8C8E-B1324E801C72}"/>
              </a:ext>
            </a:extLst>
          </p:cNvPr>
          <p:cNvSpPr txBox="1"/>
          <p:nvPr/>
        </p:nvSpPr>
        <p:spPr>
          <a:xfrm>
            <a:off x="7855128" y="4206087"/>
            <a:ext cx="433346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 b="1" dirty="0">
                <a:solidFill>
                  <a:srgbClr val="0BF5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盡情享受課堂樂趣吧！</a:t>
            </a:r>
            <a:endParaRPr lang="en-US" altLang="zh-HK" sz="2500" b="1" dirty="0">
              <a:solidFill>
                <a:srgbClr val="0BF5C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  <a:cs typeface="Arial" panose="020B0604020202020204" pitchFamily="34" charset="0"/>
            </a:endParaRPr>
          </a:p>
          <a:p>
            <a:pPr algn="ctr"/>
            <a:endParaRPr lang="en-US" altLang="zh-HK" sz="2500" b="1" dirty="0">
              <a:solidFill>
                <a:srgbClr val="0BF5C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  <a:cs typeface="Arial" panose="020B0604020202020204" pitchFamily="34" charset="0"/>
            </a:endParaRPr>
          </a:p>
          <a:p>
            <a:pPr algn="ctr"/>
            <a:r>
              <a:rPr lang="en-US" altLang="zh-HK" sz="2500" b="1" dirty="0">
                <a:solidFill>
                  <a:srgbClr val="0BF5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 Light" panose="02010600030101010101" pitchFamily="2" charset="-122"/>
                <a:ea typeface="DengXian Light" panose="02010600030101010101" pitchFamily="2" charset="-122"/>
                <a:cs typeface="Arial" panose="020B0604020202020204" pitchFamily="34" charset="0"/>
              </a:rPr>
              <a:t>Be creative, active </a:t>
            </a:r>
          </a:p>
          <a:p>
            <a:pPr algn="ctr"/>
            <a:r>
              <a:rPr lang="en-US" altLang="zh-HK" sz="2500" b="1" dirty="0">
                <a:solidFill>
                  <a:srgbClr val="0BF5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 Light" panose="02010600030101010101" pitchFamily="2" charset="-122"/>
                <a:ea typeface="DengXian Light" panose="02010600030101010101" pitchFamily="2" charset="-122"/>
                <a:cs typeface="Arial" panose="020B0604020202020204" pitchFamily="34" charset="0"/>
              </a:rPr>
              <a:t>and have fun!</a:t>
            </a:r>
            <a:endParaRPr lang="zh-HK" altLang="en-US" sz="2500" b="1" dirty="0">
              <a:solidFill>
                <a:srgbClr val="0BF5C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 Light" panose="02010600030101010101" pitchFamily="2" charset="-122"/>
              <a:ea typeface="DengXian Light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4F604C0C-E751-40BB-A5A8-0C2E0A275429}"/>
              </a:ext>
            </a:extLst>
          </p:cNvPr>
          <p:cNvSpPr txBox="1"/>
          <p:nvPr/>
        </p:nvSpPr>
        <p:spPr>
          <a:xfrm flipH="1">
            <a:off x="4127924" y="127610"/>
            <a:ext cx="433346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500" b="1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Rules</a:t>
            </a:r>
            <a:endParaRPr lang="zh-HK" altLang="en-US" sz="7500" b="1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1B5F6E95-F596-483A-B1FC-E6B91178141E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3781D248-3F55-48D2-A2AC-3C6A9AF879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03" y="1416429"/>
            <a:ext cx="2855793" cy="2855793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B8125DE2-4DF1-4B54-94FE-B5F5730658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273" y="1361059"/>
            <a:ext cx="2928148" cy="2928148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75A34E1E-BA69-42C4-B157-4BA18ADBFB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384" y="1328997"/>
            <a:ext cx="2992272" cy="2992272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70692FBF-5C04-46A1-BC67-B49A5DB57CC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407142" cy="173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5581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11B85-4FCA-4A0C-38D4-4ADDF4B35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99DE2CC-5722-53E9-F126-3E870C0FAF3D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570CE6E-0C31-6BC2-4210-7D6FCE2FC09D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F39F089-9F37-19F1-90B3-19D713A1351E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KOI2 and MQTT Message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E303E78-1783-2408-6C2B-B234836D21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F8B823BE-92BA-8052-2D35-23E590F859C3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988B799-2181-473F-A34E-215342423625}"/>
              </a:ext>
            </a:extLst>
          </p:cNvPr>
          <p:cNvSpPr txBox="1"/>
          <p:nvPr/>
        </p:nvSpPr>
        <p:spPr>
          <a:xfrm>
            <a:off x="6014358" y="2224570"/>
            <a:ext cx="549184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Drag them to the “on Button A pressed” block, connect the Wi-Fi and MQTT platform.</a:t>
            </a:r>
          </a:p>
          <a:p>
            <a:r>
              <a:rPr lang="en-US" altLang="zh-CN" sz="2800" dirty="0"/>
              <a:t>The host is “mqtt3.thingspeak.com”</a:t>
            </a:r>
          </a:p>
          <a:p>
            <a:r>
              <a:rPr lang="en-US" altLang="zh-CN" sz="2800" dirty="0"/>
              <a:t>Client id, user and pass are the information we got from </a:t>
            </a:r>
            <a:r>
              <a:rPr lang="en-US" altLang="zh-CN" sz="2800" dirty="0" err="1"/>
              <a:t>ThingSpeak</a:t>
            </a:r>
            <a:r>
              <a:rPr lang="en-US" altLang="zh-CN" sz="2800" dirty="0"/>
              <a:t> (13,15 steps). </a:t>
            </a: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8DE0AC83-F87F-73C4-C710-70CFF948A457}"/>
              </a:ext>
            </a:extLst>
          </p:cNvPr>
          <p:cNvSpPr/>
          <p:nvPr/>
        </p:nvSpPr>
        <p:spPr>
          <a:xfrm>
            <a:off x="451227" y="1931740"/>
            <a:ext cx="774670" cy="7746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17</a:t>
            </a:r>
            <a:endParaRPr lang="LID4096" sz="2800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9F7D0CC-3BA1-7EF5-1834-77835902D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1994" y="1573868"/>
            <a:ext cx="4177844" cy="440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681440"/>
      </p:ext>
    </p:extLst>
  </p:cSld>
  <p:clrMapOvr>
    <a:masterClrMapping/>
  </p:clrMapOvr>
  <p:transition spd="slow">
    <p:cover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FA813-9C45-0B6B-641E-EFB2270CB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形用户界面, 文本, 应用程序, 聊天或短信&#10;&#10;AI 生成的内容可能不正确。">
            <a:extLst>
              <a:ext uri="{FF2B5EF4-FFF2-40B4-BE49-F238E27FC236}">
                <a16:creationId xmlns:a16="http://schemas.microsoft.com/office/drawing/2014/main" id="{3F811235-49AC-1912-046E-132030219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227" y="1362220"/>
            <a:ext cx="5187465" cy="2521058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CF59ED2D-84C9-0938-FC6D-DFE832588525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D64DD10-4BB1-5FAA-A5C7-842CD42B742C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296A812-1A1E-C52E-8EA9-E58F6734E51D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KOI2 and MQTT Message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44AF72F-445A-57C4-F3B1-4317CFC595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CD81E936-67DC-F825-DE95-582645792587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F447873-8B91-C599-CC9F-FA8FCE39AD39}"/>
              </a:ext>
            </a:extLst>
          </p:cNvPr>
          <p:cNvSpPr txBox="1"/>
          <p:nvPr/>
        </p:nvSpPr>
        <p:spPr>
          <a:xfrm>
            <a:off x="212272" y="4585558"/>
            <a:ext cx="58298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Find “</a:t>
            </a:r>
            <a:r>
              <a:rPr lang="en-US" altLang="zh-CN" sz="2800" dirty="0" err="1"/>
              <a:t>mqtt</a:t>
            </a:r>
            <a:r>
              <a:rPr lang="en-US" altLang="zh-CN" sz="2800" dirty="0"/>
              <a:t> publish /topic hello” from the koi2 tab and “join Hello World” from the Text tab in advanced.</a:t>
            </a: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19B2B5C9-B446-1E3A-CCC9-093CCCC426B3}"/>
              </a:ext>
            </a:extLst>
          </p:cNvPr>
          <p:cNvSpPr/>
          <p:nvPr/>
        </p:nvSpPr>
        <p:spPr>
          <a:xfrm>
            <a:off x="171449" y="2487386"/>
            <a:ext cx="774670" cy="7746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18</a:t>
            </a:r>
            <a:endParaRPr lang="LID4096" sz="2800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7627049-BCFE-32B9-1069-CDB52BBB6944}"/>
              </a:ext>
            </a:extLst>
          </p:cNvPr>
          <p:cNvSpPr/>
          <p:nvPr/>
        </p:nvSpPr>
        <p:spPr>
          <a:xfrm>
            <a:off x="2574471" y="2487386"/>
            <a:ext cx="2862942" cy="5932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3" name="图片 12" descr="图形用户界面, 文本, 应用程序, 聊天或短信&#10;&#10;AI 生成的内容可能不正确。">
            <a:extLst>
              <a:ext uri="{FF2B5EF4-FFF2-40B4-BE49-F238E27FC236}">
                <a16:creationId xmlns:a16="http://schemas.microsoft.com/office/drawing/2014/main" id="{CC7F0553-F791-854E-5BA1-4AA8783F4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0955" y="1382661"/>
            <a:ext cx="5069818" cy="4843314"/>
          </a:xfrm>
          <a:prstGeom prst="rect">
            <a:avLst/>
          </a:prstGeom>
        </p:spPr>
      </p:pic>
      <p:sp>
        <p:nvSpPr>
          <p:cNvPr id="15" name="椭圆 14">
            <a:extLst>
              <a:ext uri="{FF2B5EF4-FFF2-40B4-BE49-F238E27FC236}">
                <a16:creationId xmlns:a16="http://schemas.microsoft.com/office/drawing/2014/main" id="{E9C12013-2F6B-9F85-E003-156B5DE18165}"/>
              </a:ext>
            </a:extLst>
          </p:cNvPr>
          <p:cNvSpPr/>
          <p:nvPr/>
        </p:nvSpPr>
        <p:spPr>
          <a:xfrm>
            <a:off x="8030935" y="2654330"/>
            <a:ext cx="774670" cy="7746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19</a:t>
            </a:r>
            <a:endParaRPr lang="LID4096" sz="2800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6E645BE-0DC8-1932-37FE-2C2B92154EF7}"/>
              </a:ext>
            </a:extLst>
          </p:cNvPr>
          <p:cNvSpPr/>
          <p:nvPr/>
        </p:nvSpPr>
        <p:spPr>
          <a:xfrm>
            <a:off x="8665028" y="2984308"/>
            <a:ext cx="2862942" cy="5932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79576162"/>
      </p:ext>
    </p:extLst>
  </p:cSld>
  <p:clrMapOvr>
    <a:masterClrMapping/>
  </p:clrMapOvr>
  <p:transition spd="slow">
    <p:cove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0BCE8A-009F-B5FB-F3B7-3919D7439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形用户界面, 文本, 应用程序, 聊天或短信&#10;&#10;AI 生成的内容可能不正确。">
            <a:extLst>
              <a:ext uri="{FF2B5EF4-FFF2-40B4-BE49-F238E27FC236}">
                <a16:creationId xmlns:a16="http://schemas.microsoft.com/office/drawing/2014/main" id="{6DFC1E5A-181F-9FE3-32C3-62BAFFFEE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488" y="1444182"/>
            <a:ext cx="11584997" cy="234404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EBBBFA6-47F0-7AFD-C8A0-2A79C616F97C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5DB4BF7-F0F6-DAD8-F87C-0557432AD935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099F3D9-C8B9-1476-61F1-20D028E8D07A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KOI2 and MQTT Message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2F07A8C-BFA6-60DD-8E2F-C3873C62BF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C972BD3F-E93E-5236-7EE7-59BCEB8881F0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FED7E23-8BA4-8C4E-2694-28C07AAFE431}"/>
              </a:ext>
            </a:extLst>
          </p:cNvPr>
          <p:cNvSpPr txBox="1"/>
          <p:nvPr/>
        </p:nvSpPr>
        <p:spPr>
          <a:xfrm>
            <a:off x="378960" y="4160176"/>
            <a:ext cx="73117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Put them in the “on button B pressed” block, and the first space should be filled with “channels/channel ID/publish” the channel ID can be found at </a:t>
            </a:r>
            <a:r>
              <a:rPr lang="en-US" altLang="zh-CN" sz="2800" dirty="0" err="1"/>
              <a:t>ThingSpeak</a:t>
            </a:r>
            <a:r>
              <a:rPr lang="en-US" altLang="zh-CN" sz="2800" dirty="0"/>
              <a:t> Channel.</a:t>
            </a: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0E3EFF43-88B4-93C4-75AA-C09ACAA0F9D2}"/>
              </a:ext>
            </a:extLst>
          </p:cNvPr>
          <p:cNvSpPr/>
          <p:nvPr/>
        </p:nvSpPr>
        <p:spPr>
          <a:xfrm>
            <a:off x="171449" y="2487386"/>
            <a:ext cx="774670" cy="7746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20</a:t>
            </a:r>
            <a:endParaRPr lang="LID4096" sz="2800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A19F32D-7612-6CE4-683C-00CD02CADF93}"/>
              </a:ext>
            </a:extLst>
          </p:cNvPr>
          <p:cNvSpPr/>
          <p:nvPr/>
        </p:nvSpPr>
        <p:spPr>
          <a:xfrm>
            <a:off x="2895600" y="2414844"/>
            <a:ext cx="4065813" cy="7746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79A9DF1D-5889-1FCA-5067-07EDEB895A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33" r="50729" b="28480"/>
          <a:stretch>
            <a:fillRect/>
          </a:stretch>
        </p:blipFill>
        <p:spPr>
          <a:xfrm>
            <a:off x="8460744" y="3551484"/>
            <a:ext cx="3731255" cy="2752764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35D96837-6A46-D050-B0B6-7D3F55072488}"/>
              </a:ext>
            </a:extLst>
          </p:cNvPr>
          <p:cNvSpPr/>
          <p:nvPr/>
        </p:nvSpPr>
        <p:spPr>
          <a:xfrm>
            <a:off x="8621486" y="5208814"/>
            <a:ext cx="1905000" cy="4299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60859694"/>
      </p:ext>
    </p:extLst>
  </p:cSld>
  <p:clrMapOvr>
    <a:masterClrMapping/>
  </p:clrMapOvr>
  <p:transition spd="slow">
    <p:cover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7A709B-A0FF-5619-91BA-4D3F312D5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30D00F1-9AB3-C452-A3C3-1FFDB70B3A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6" t="28832"/>
          <a:stretch>
            <a:fillRect/>
          </a:stretch>
        </p:blipFill>
        <p:spPr bwMode="auto">
          <a:xfrm>
            <a:off x="832758" y="1502013"/>
            <a:ext cx="6703290" cy="445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805FCB8-1CDD-84A0-E58D-1082B3CC795D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CB8B602-C7E8-BADB-D4E9-CA38196192F5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C0FD7AD-ABBC-05F6-D96A-A5E987135655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KOI2 and MQTT Message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76F3DE8-72AB-8052-024B-4556C5FE26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A313B8CE-7DDB-F64E-78BC-C0AF92684DF8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2E94EF9-8CD2-0249-D918-430F83FF33A5}"/>
              </a:ext>
            </a:extLst>
          </p:cNvPr>
          <p:cNvSpPr txBox="1"/>
          <p:nvPr/>
        </p:nvSpPr>
        <p:spPr>
          <a:xfrm>
            <a:off x="8197357" y="2779727"/>
            <a:ext cx="38610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You can also see the result at the index page of the Channel.</a:t>
            </a: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D20A0FD1-E6E1-9C90-C7BB-13D928313C79}"/>
              </a:ext>
            </a:extLst>
          </p:cNvPr>
          <p:cNvSpPr/>
          <p:nvPr/>
        </p:nvSpPr>
        <p:spPr>
          <a:xfrm>
            <a:off x="263977" y="2302329"/>
            <a:ext cx="774670" cy="7746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21</a:t>
            </a:r>
            <a:endParaRPr lang="LID4096" sz="2800" dirty="0"/>
          </a:p>
        </p:txBody>
      </p:sp>
    </p:spTree>
    <p:extLst>
      <p:ext uri="{BB962C8B-B14F-4D97-AF65-F5344CB8AC3E}">
        <p14:creationId xmlns:p14="http://schemas.microsoft.com/office/powerpoint/2010/main" val="1853912316"/>
      </p:ext>
    </p:extLst>
  </p:cSld>
  <p:clrMapOvr>
    <a:masterClrMapping/>
  </p:clrMapOvr>
  <p:transition spd="slow">
    <p:cover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1E4B4171-EEC1-4500-A80F-72C0EBF77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07" b="94041" l="7517" r="89749">
                        <a14:foregroundMark x1="21868" y1="6704" x2="46697" y2="2793"/>
                        <a14:foregroundMark x1="46697" y1="2793" x2="47836" y2="2980"/>
                        <a14:foregroundMark x1="30752" y1="33147" x2="68793" y2="32216"/>
                        <a14:foregroundMark x1="7517" y1="94041" x2="16629" y2="938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8114" y="1113181"/>
            <a:ext cx="1615771" cy="1976467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802C4547-639C-4CA3-B6FF-F6219171B013}"/>
              </a:ext>
            </a:extLst>
          </p:cNvPr>
          <p:cNvSpPr/>
          <p:nvPr/>
        </p:nvSpPr>
        <p:spPr>
          <a:xfrm>
            <a:off x="0" y="2998778"/>
            <a:ext cx="12192001" cy="1879915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6A024117-1448-4142-A5D5-10CD0EC2234F}"/>
              </a:ext>
            </a:extLst>
          </p:cNvPr>
          <p:cNvSpPr txBox="1"/>
          <p:nvPr/>
        </p:nvSpPr>
        <p:spPr>
          <a:xfrm flipH="1">
            <a:off x="0" y="3556081"/>
            <a:ext cx="12330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  <a:cs typeface="Century Gothic" charset="0"/>
              </a:rPr>
              <a:t>Smart Device: Pedestrian Counter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9C82C9A-A2BC-4998-9835-E8EAFD2AA6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FA9BE01A-2B04-4716-AA1F-0D980EDAEC65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508335547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BD7D35-72D3-B208-3AEF-DBA24F863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alk cycle by Marta Azaña on Dribbble">
            <a:extLst>
              <a:ext uri="{FF2B5EF4-FFF2-40B4-BE49-F238E27FC236}">
                <a16:creationId xmlns:a16="http://schemas.microsoft.com/office/drawing/2014/main" id="{E0399F68-ACAB-C955-6CC1-E02EFEE92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9539"/>
            <a:ext cx="6672943" cy="500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801BDB90-DF53-2635-EAEA-CDF6A1A1A10F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A6A573B-55EC-6684-D305-5E5E88C80DA0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CE6AEC6-D434-A1BF-D056-F54C9FECCD5D}"/>
              </a:ext>
            </a:extLst>
          </p:cNvPr>
          <p:cNvSpPr/>
          <p:nvPr/>
        </p:nvSpPr>
        <p:spPr>
          <a:xfrm>
            <a:off x="1704174" y="327198"/>
            <a:ext cx="87836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  <a:cs typeface="Century Gothic" charset="0"/>
              </a:rPr>
              <a:t>Pedestrian Counter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2720188-42E3-3579-87D9-861E22087E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14F906BF-1FAE-46CF-93E8-AF713E7A665C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96EF447-C060-FA15-39AE-47E9A452CD81}"/>
              </a:ext>
            </a:extLst>
          </p:cNvPr>
          <p:cNvSpPr txBox="1"/>
          <p:nvPr/>
        </p:nvSpPr>
        <p:spPr>
          <a:xfrm>
            <a:off x="7081764" y="3111820"/>
            <a:ext cx="49987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We can use </a:t>
            </a:r>
            <a:r>
              <a:rPr lang="en-US" altLang="zh-CN" sz="2800" dirty="0" err="1"/>
              <a:t>micro:bit</a:t>
            </a:r>
            <a:r>
              <a:rPr lang="en-US" altLang="zh-CN" sz="2800" dirty="0"/>
              <a:t>, KOI2 to make a pedestrian counter and send the data to the </a:t>
            </a:r>
            <a:r>
              <a:rPr lang="en-US" altLang="zh-CN" sz="2800" dirty="0" err="1"/>
              <a:t>platrorm</a:t>
            </a:r>
            <a:r>
              <a:rPr lang="en-US" altLang="zh-CN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27998434"/>
      </p:ext>
    </p:extLst>
  </p:cSld>
  <p:clrMapOvr>
    <a:masterClrMapping/>
  </p:clrMapOvr>
  <p:transition spd="slow">
    <p:cover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629516-3C01-F024-832F-67DCB56A6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A528018-408C-549F-61D0-D723C4757E19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F7AB52A-929C-2A1C-6E06-ED73078341E6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401214B-B937-D4DF-D5E8-561CA96C692D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Function Analysis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A964AFA-90C9-8E68-FE93-7EB04E282B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99329B4F-4D76-5F5E-2D26-7AB8EDBCFD47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E8B2207-80F9-1B4C-AF3E-E7639DCF222C}"/>
              </a:ext>
            </a:extLst>
          </p:cNvPr>
          <p:cNvSpPr txBox="1"/>
          <p:nvPr/>
        </p:nvSpPr>
        <p:spPr>
          <a:xfrm>
            <a:off x="5753707" y="2250045"/>
            <a:ext cx="596476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Counter: When the KOI2 sees a people, the counts would add one automatically.</a:t>
            </a:r>
          </a:p>
          <a:p>
            <a:endParaRPr lang="en-US" altLang="zh-CN" sz="2800" dirty="0"/>
          </a:p>
          <a:p>
            <a:r>
              <a:rPr lang="en-US" altLang="zh-CN" sz="2800" dirty="0"/>
              <a:t>IoT: The IoT platform should be connected at the start, and it should send the data to the </a:t>
            </a:r>
            <a:r>
              <a:rPr lang="en-US" altLang="zh-CN" sz="2800" dirty="0" err="1"/>
              <a:t>ThingSpeak</a:t>
            </a:r>
            <a:r>
              <a:rPr lang="en-US" altLang="zh-CN" sz="2800" dirty="0"/>
              <a:t> platform as the counts changed.</a:t>
            </a:r>
          </a:p>
        </p:txBody>
      </p:sp>
      <p:pic>
        <p:nvPicPr>
          <p:cNvPr id="4098" name="Picture 2" descr="Flip Counter by Federico Vaccarezza on Dribbble">
            <a:extLst>
              <a:ext uri="{FF2B5EF4-FFF2-40B4-BE49-F238E27FC236}">
                <a16:creationId xmlns:a16="http://schemas.microsoft.com/office/drawing/2014/main" id="{EDE6C782-A70D-19C3-4269-633AB388C4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6" r="10598"/>
          <a:stretch>
            <a:fillRect/>
          </a:stretch>
        </p:blipFill>
        <p:spPr bwMode="auto">
          <a:xfrm>
            <a:off x="0" y="1304388"/>
            <a:ext cx="4849587" cy="499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140026"/>
      </p:ext>
    </p:extLst>
  </p:cSld>
  <p:clrMapOvr>
    <a:masterClrMapping/>
  </p:clrMapOvr>
  <p:transition spd="slow">
    <p:cover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A7FE9-C229-B36A-7308-D34784B30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D131551-C745-36DC-2AF6-9E66C69CF04D}"/>
              </a:ext>
            </a:extLst>
          </p:cNvPr>
          <p:cNvSpPr/>
          <p:nvPr/>
        </p:nvSpPr>
        <p:spPr>
          <a:xfrm>
            <a:off x="10895462" y="0"/>
            <a:ext cx="1296537" cy="6858000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0C5624B-AB80-BA1D-6E96-22AE87EF89F5}"/>
              </a:ext>
            </a:extLst>
          </p:cNvPr>
          <p:cNvSpPr/>
          <p:nvPr/>
        </p:nvSpPr>
        <p:spPr>
          <a:xfrm>
            <a:off x="92840" y="309918"/>
            <a:ext cx="87836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6000" dirty="0">
                <a:solidFill>
                  <a:srgbClr val="4255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 charset="0"/>
              </a:rPr>
              <a:t>Practice Task</a:t>
            </a:r>
            <a:endParaRPr lang="zh-TW" altLang="en-US" sz="4500" dirty="0">
              <a:solidFill>
                <a:srgbClr val="42556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entury Gothic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5844742-60DB-7EF4-D936-1757E008096D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dirty="0">
                <a:latin typeface="Century Gothic" panose="020B0502020202020204" pitchFamily="34" charset="0"/>
              </a:rPr>
              <a:t>© TURNED-E! Education Limited </a:t>
            </a:r>
            <a:r>
              <a:rPr lang="zh-CN" altLang="en-US" sz="1500" dirty="0">
                <a:latin typeface="Adobe 宋体 Std L" panose="02020300000000000000" pitchFamily="18" charset="-128"/>
                <a:ea typeface="Adobe 宋体 Std L" panose="02020300000000000000" pitchFamily="18" charset="-128"/>
              </a:rPr>
              <a:t>育教創科有限公司 </a:t>
            </a:r>
            <a:r>
              <a:rPr lang="en-US" altLang="zh-CN" sz="1500" dirty="0">
                <a:latin typeface="Century Gothic" panose="020B0502020202020204" pitchFamily="34" charset="0"/>
              </a:rPr>
              <a:t>2025</a:t>
            </a:r>
            <a:endParaRPr lang="zh-HK" altLang="en-US" sz="1500" dirty="0">
              <a:latin typeface="Century Gothic" panose="020B0502020202020204" pitchFamily="34" charset="0"/>
            </a:endParaRPr>
          </a:p>
        </p:txBody>
      </p:sp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3F1810AA-79DF-3554-9B04-A369F2ACB9CE}"/>
              </a:ext>
            </a:extLst>
          </p:cNvPr>
          <p:cNvCxnSpPr>
            <a:cxnSpLocks/>
          </p:cNvCxnSpPr>
          <p:nvPr/>
        </p:nvCxnSpPr>
        <p:spPr>
          <a:xfrm>
            <a:off x="202921" y="1325581"/>
            <a:ext cx="8563491" cy="0"/>
          </a:xfrm>
          <a:prstGeom prst="line">
            <a:avLst/>
          </a:prstGeom>
          <a:ln w="76200">
            <a:solidFill>
              <a:srgbClr val="45B3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字方塊 3">
            <a:extLst>
              <a:ext uri="{FF2B5EF4-FFF2-40B4-BE49-F238E27FC236}">
                <a16:creationId xmlns:a16="http://schemas.microsoft.com/office/drawing/2014/main" id="{2113679A-D986-800E-FA6A-0C6A887D6ECF}"/>
              </a:ext>
            </a:extLst>
          </p:cNvPr>
          <p:cNvSpPr txBox="1"/>
          <p:nvPr/>
        </p:nvSpPr>
        <p:spPr>
          <a:xfrm>
            <a:off x="157045" y="1563145"/>
            <a:ext cx="64633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endParaRPr lang="en-US" altLang="zh-TW" sz="2600" dirty="0">
              <a:latin typeface="DengXian Light" panose="02010600030101010101" pitchFamily="2" charset="-122"/>
              <a:ea typeface="DengXian Light" panose="02010600030101010101" pitchFamily="2" charset="-122"/>
            </a:endParaRPr>
          </a:p>
          <a:p>
            <a:pPr marL="457200" indent="-457200">
              <a:buFont typeface="+mj-lt"/>
              <a:buAutoNum type="arabicPeriod"/>
            </a:pPr>
            <a:endParaRPr lang="en-US" altLang="zh-TW" sz="2600" dirty="0">
              <a:latin typeface="DengXian Light" panose="02010600030101010101" pitchFamily="2" charset="-122"/>
              <a:ea typeface="DengXian Light" panose="02010600030101010101" pitchFamily="2" charset="-122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DA7DEBED-A633-324F-32B5-80423E4C27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45607"/>
          <a:stretch/>
        </p:blipFill>
        <p:spPr>
          <a:xfrm>
            <a:off x="10869061" y="2704597"/>
            <a:ext cx="1322938" cy="118396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D49676CD-18CF-9919-4D9F-76E9075463C7}"/>
              </a:ext>
            </a:extLst>
          </p:cNvPr>
          <p:cNvSpPr txBox="1"/>
          <p:nvPr/>
        </p:nvSpPr>
        <p:spPr>
          <a:xfrm>
            <a:off x="1747157" y="2767280"/>
            <a:ext cx="77050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/>
              <a:t>When the KOI2 finds a person, send the counts to </a:t>
            </a:r>
            <a:r>
              <a:rPr lang="en-US" altLang="zh-CN" sz="4000" dirty="0" err="1"/>
              <a:t>ThingSpeak</a:t>
            </a:r>
            <a:r>
              <a:rPr lang="en-US" altLang="zh-CN" sz="4000" dirty="0"/>
              <a:t> MQTT platform. </a:t>
            </a:r>
            <a:endParaRPr lang="LID4096" sz="4000" dirty="0"/>
          </a:p>
        </p:txBody>
      </p:sp>
    </p:spTree>
    <p:extLst>
      <p:ext uri="{BB962C8B-B14F-4D97-AF65-F5344CB8AC3E}">
        <p14:creationId xmlns:p14="http://schemas.microsoft.com/office/powerpoint/2010/main" val="155942499"/>
      </p:ext>
    </p:extLst>
  </p:cSld>
  <p:clrMapOvr>
    <a:masterClrMapping/>
  </p:clrMapOvr>
  <p:transition spd="slow">
    <p:cover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6CBC67-2CCA-BDB4-A7E5-43FEB3B3FB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F6A274A2-79F1-AE77-3C73-116C22529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904" y="1779830"/>
            <a:ext cx="6256074" cy="404456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6992BB45-314E-D140-328A-257A20160CD4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1FBA083-67E7-9AD7-A49E-12E7E3B5A048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5E2C3A6-929B-0EAA-BE92-AB199E33E4AC}"/>
              </a:ext>
            </a:extLst>
          </p:cNvPr>
          <p:cNvSpPr/>
          <p:nvPr/>
        </p:nvSpPr>
        <p:spPr>
          <a:xfrm>
            <a:off x="1704174" y="327198"/>
            <a:ext cx="87836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Initialize the </a:t>
            </a:r>
            <a:r>
              <a:rPr lang="en-US" altLang="zh-TW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  <a:cs typeface="Century Gothic" charset="0"/>
              </a:rPr>
              <a:t>Pedestrian Counter </a:t>
            </a:r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Function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2C239ED-778E-496B-0C6D-75E6FB8F50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4E5FB7C3-DE35-83BF-CB6E-BE0831181D46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6C52644-1A0C-1800-0EC1-C91982F278ED}"/>
              </a:ext>
            </a:extLst>
          </p:cNvPr>
          <p:cNvSpPr txBox="1"/>
          <p:nvPr/>
        </p:nvSpPr>
        <p:spPr>
          <a:xfrm>
            <a:off x="6871851" y="2141459"/>
            <a:ext cx="499871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Drag “koi2 </a:t>
            </a:r>
            <a:r>
              <a:rPr lang="en-US" altLang="zh-CN" sz="2800" dirty="0" err="1"/>
              <a:t>init</a:t>
            </a:r>
            <a:r>
              <a:rPr lang="en-US" altLang="zh-CN" sz="2800" dirty="0"/>
              <a:t> </a:t>
            </a:r>
            <a:r>
              <a:rPr lang="en-US" altLang="zh-CN" sz="2800" dirty="0" err="1"/>
              <a:t>tx</a:t>
            </a:r>
            <a:r>
              <a:rPr lang="en-US" altLang="zh-CN" sz="2800" dirty="0"/>
              <a:t> P2 </a:t>
            </a:r>
            <a:r>
              <a:rPr lang="en-US" altLang="zh-CN" sz="2800" dirty="0" err="1"/>
              <a:t>rx</a:t>
            </a:r>
            <a:r>
              <a:rPr lang="en-US" altLang="zh-CN" sz="2800" dirty="0"/>
              <a:t> P12” and “switch function none mode </a:t>
            </a:r>
            <a:r>
              <a:rPr lang="en-US" altLang="zh-CN" sz="2800" dirty="0" err="1"/>
              <a:t>iot</a:t>
            </a:r>
            <a:r>
              <a:rPr lang="en-US" altLang="zh-CN" sz="2800" dirty="0"/>
              <a:t> off” blocks to on start block.</a:t>
            </a:r>
          </a:p>
          <a:p>
            <a:endParaRPr lang="en-US" altLang="zh-CN" sz="2800" dirty="0"/>
          </a:p>
          <a:p>
            <a:r>
              <a:rPr lang="en-US" altLang="zh-CN" sz="2800" dirty="0"/>
              <a:t>Change the “none mode” to “object tracking”, </a:t>
            </a:r>
            <a:r>
              <a:rPr lang="en-US" altLang="zh-CN" sz="2800" dirty="0" err="1"/>
              <a:t>iot</a:t>
            </a:r>
            <a:r>
              <a:rPr lang="en-US" altLang="zh-CN" sz="2800" dirty="0"/>
              <a:t> “off” to </a:t>
            </a:r>
            <a:r>
              <a:rPr lang="en-US" altLang="zh-CN" sz="2800" dirty="0" err="1"/>
              <a:t>iot</a:t>
            </a:r>
            <a:r>
              <a:rPr lang="en-US" altLang="zh-CN" sz="2800" dirty="0"/>
              <a:t> ”on”.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C454275-A9EF-5E9C-C3F0-762FD218E82C}"/>
              </a:ext>
            </a:extLst>
          </p:cNvPr>
          <p:cNvSpPr/>
          <p:nvPr/>
        </p:nvSpPr>
        <p:spPr>
          <a:xfrm>
            <a:off x="4787368" y="3396035"/>
            <a:ext cx="1308632" cy="5993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0788FE02-BFEC-2CC6-75D3-65EB44C908F6}"/>
              </a:ext>
            </a:extLst>
          </p:cNvPr>
          <p:cNvSpPr/>
          <p:nvPr/>
        </p:nvSpPr>
        <p:spPr>
          <a:xfrm>
            <a:off x="272444" y="3695732"/>
            <a:ext cx="553752" cy="553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  <a:endParaRPr lang="LID4096" sz="2800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4FCCAD4A-F058-7F7E-54FB-06DBD552A4E6}"/>
              </a:ext>
            </a:extLst>
          </p:cNvPr>
          <p:cNvSpPr/>
          <p:nvPr/>
        </p:nvSpPr>
        <p:spPr>
          <a:xfrm>
            <a:off x="272444" y="2304661"/>
            <a:ext cx="3226368" cy="5993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7A71D2B-8CE5-A1D9-B8EF-A33B0C8B0163}"/>
              </a:ext>
            </a:extLst>
          </p:cNvPr>
          <p:cNvSpPr/>
          <p:nvPr/>
        </p:nvSpPr>
        <p:spPr>
          <a:xfrm>
            <a:off x="4241509" y="2904053"/>
            <a:ext cx="629848" cy="4480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15295496"/>
      </p:ext>
    </p:extLst>
  </p:cSld>
  <p:clrMapOvr>
    <a:masterClrMapping/>
  </p:clrMapOvr>
  <p:transition spd="slow">
    <p:cover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E95F4C-27A5-E0CA-4977-CD8C747C5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33A57D8-7BBF-E1E3-DCEB-173E33D747FE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1661FE5-5378-78E5-9C5C-0E2A01016969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513C082-80B5-51B6-85C5-8B9A99448B39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Counter Function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C69AF99-C166-7523-8F32-239B1EF4C3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206C5436-5635-3047-4B50-29A37E785D90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8CC9618-0384-6368-B4C3-E0AC714DB27C}"/>
              </a:ext>
            </a:extLst>
          </p:cNvPr>
          <p:cNvSpPr txBox="1"/>
          <p:nvPr/>
        </p:nvSpPr>
        <p:spPr>
          <a:xfrm>
            <a:off x="6766078" y="1724079"/>
            <a:ext cx="4998719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CN" sz="2800" dirty="0">
                <a:ea typeface="等线"/>
              </a:rPr>
              <a:t>We need to use the KOI2 recognize the person and counts.</a:t>
            </a:r>
            <a:endParaRPr lang="zh-CN" altLang="en-US" sz="2800" dirty="0">
              <a:ea typeface="等线"/>
              <a:cs typeface="Calibri"/>
            </a:endParaRPr>
          </a:p>
          <a:p>
            <a:endParaRPr lang="en-US" altLang="zh-CN" sz="2800" dirty="0"/>
          </a:p>
          <a:p>
            <a:r>
              <a:rPr lang="en-US" altLang="zh-CN" sz="2800" dirty="0"/>
              <a:t>Open the KOI2 tab and find the </a:t>
            </a:r>
            <a:r>
              <a:rPr lang="zh-CN" altLang="en-US" sz="2800" dirty="0"/>
              <a:t>“</a:t>
            </a:r>
            <a:r>
              <a:rPr lang="en-US" altLang="zh-CN" sz="2800" dirty="0"/>
              <a:t>Object tracking</a:t>
            </a:r>
            <a:r>
              <a:rPr lang="zh-CN" altLang="en-US" sz="2800" dirty="0"/>
              <a:t>”</a:t>
            </a:r>
            <a:r>
              <a:rPr lang="en-US" altLang="zh-CN" sz="2800" dirty="0"/>
              <a:t> part, we need the Boolean block “object tracking is class </a:t>
            </a:r>
            <a:r>
              <a:rPr lang="en-US" altLang="zh-CN" sz="2800" dirty="0" err="1"/>
              <a:t>aeroplane</a:t>
            </a:r>
            <a:r>
              <a:rPr lang="en-US" altLang="zh-CN" sz="2800" dirty="0"/>
              <a:t>”</a:t>
            </a:r>
          </a:p>
          <a:p>
            <a:r>
              <a:rPr lang="en-US" altLang="zh-CN" sz="2800" dirty="0"/>
              <a:t>Open the Logic tab and find the first conditionals block.</a:t>
            </a: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9FDF3BF6-0191-9950-F67B-C9C1985498F2}"/>
              </a:ext>
            </a:extLst>
          </p:cNvPr>
          <p:cNvSpPr/>
          <p:nvPr/>
        </p:nvSpPr>
        <p:spPr>
          <a:xfrm>
            <a:off x="186999" y="1360308"/>
            <a:ext cx="553752" cy="553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  <a:endParaRPr lang="LID4096" sz="28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6A2CCDE-F4AB-370B-5691-F6BAF86B6C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5213" y="1304388"/>
            <a:ext cx="4467479" cy="2723326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DE37ED4-8B9A-C957-BB1D-53E3DCE2DA82}"/>
              </a:ext>
            </a:extLst>
          </p:cNvPr>
          <p:cNvSpPr/>
          <p:nvPr/>
        </p:nvSpPr>
        <p:spPr>
          <a:xfrm>
            <a:off x="1187776" y="2605590"/>
            <a:ext cx="4249638" cy="5800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5" name="图片 14" descr="图形用户界面, 应用程序&#10;&#10;AI 生成的内容可能不正确。">
            <a:extLst>
              <a:ext uri="{FF2B5EF4-FFF2-40B4-BE49-F238E27FC236}">
                <a16:creationId xmlns:a16="http://schemas.microsoft.com/office/drawing/2014/main" id="{AAF2C734-3456-A18B-8F4F-CCE45B17F7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1294" y="3314700"/>
            <a:ext cx="2807020" cy="297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72751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3E698E3A-AD35-464C-8F13-1EA4418E3B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24" b="94678" l="9506" r="89734">
                        <a14:foregroundMark x1="17490" y1="92997" x2="17490" y2="92997"/>
                        <a14:foregroundMark x1="63878" y1="94678" x2="63878" y2="94678"/>
                        <a14:foregroundMark x1="44867" y1="9524" x2="44867" y2="9524"/>
                        <a14:foregroundMark x1="9506" y1="41176" x2="9506" y2="411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965" y="832156"/>
            <a:ext cx="1694070" cy="2299555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867472DD-927E-433F-8C32-5051D0B038F5}"/>
              </a:ext>
            </a:extLst>
          </p:cNvPr>
          <p:cNvSpPr/>
          <p:nvPr/>
        </p:nvSpPr>
        <p:spPr>
          <a:xfrm>
            <a:off x="0" y="2998778"/>
            <a:ext cx="12192001" cy="1879915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BC86C69-FF26-42DB-B0F2-707FAC19A384}"/>
              </a:ext>
            </a:extLst>
          </p:cNvPr>
          <p:cNvSpPr txBox="1"/>
          <p:nvPr/>
        </p:nvSpPr>
        <p:spPr>
          <a:xfrm flipH="1">
            <a:off x="-34863" y="3429000"/>
            <a:ext cx="12330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  <a:cs typeface="Century Gothic" charset="0"/>
              </a:rPr>
              <a:t>Reviewing Time</a:t>
            </a:r>
            <a:endParaRPr lang="zh-CN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  <a:cs typeface="Century Gothic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6554854-F6B2-4666-A93C-7E43A2BBE5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8C3AB1D2-35FA-41CA-9909-BCD362908D99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1246235103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1B63EB-9CB3-6E5C-3AA6-60085ED90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形用户界面, 应用程序&#10;&#10;AI 生成的内容可能不正确。">
            <a:extLst>
              <a:ext uri="{FF2B5EF4-FFF2-40B4-BE49-F238E27FC236}">
                <a16:creationId xmlns:a16="http://schemas.microsoft.com/office/drawing/2014/main" id="{3D1F34C0-9F00-3F46-6D4D-68D4E17C0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5" y="1502013"/>
            <a:ext cx="5353214" cy="4259481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FD4566D5-5A23-B2F2-DC07-24C78E536324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18EEF70-1983-0354-5F60-DB9AF6C16B11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9389D6B-2ADF-D14C-6B10-5BC304E76568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Counter Function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C0E8F91-683A-3B70-584E-E11781A7D3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B2F32E79-E399-5F90-E6E1-69F944624681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03B8403-6C0A-236F-D562-8AA15A8DBB26}"/>
              </a:ext>
            </a:extLst>
          </p:cNvPr>
          <p:cNvSpPr txBox="1"/>
          <p:nvPr/>
        </p:nvSpPr>
        <p:spPr>
          <a:xfrm>
            <a:off x="7065375" y="2768232"/>
            <a:ext cx="49987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Drag the two blocks to “forever” block,</a:t>
            </a:r>
            <a:r>
              <a:rPr lang="zh-CN" altLang="en-US" sz="2800" dirty="0"/>
              <a:t> </a:t>
            </a:r>
            <a:r>
              <a:rPr lang="en-US" altLang="zh-CN" sz="2800" dirty="0"/>
              <a:t>and</a:t>
            </a:r>
            <a:r>
              <a:rPr lang="zh-CN" altLang="en-US" sz="2800" dirty="0"/>
              <a:t> </a:t>
            </a:r>
            <a:r>
              <a:rPr lang="en-US" altLang="zh-CN" sz="2800" dirty="0"/>
              <a:t>replace the “</a:t>
            </a:r>
            <a:r>
              <a:rPr lang="en-US" altLang="zh-CN" sz="2800" dirty="0" err="1"/>
              <a:t>aeroplane</a:t>
            </a:r>
            <a:r>
              <a:rPr lang="en-US" altLang="zh-CN" sz="2800" dirty="0"/>
              <a:t>” with “person”</a:t>
            </a: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18979EBA-4F08-EA45-FD17-9225BC7C1295}"/>
              </a:ext>
            </a:extLst>
          </p:cNvPr>
          <p:cNvSpPr/>
          <p:nvPr/>
        </p:nvSpPr>
        <p:spPr>
          <a:xfrm>
            <a:off x="2178412" y="4050145"/>
            <a:ext cx="553752" cy="553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  <a:endParaRPr lang="LID4096" sz="2800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4A1BEF9-B0BB-F8D3-1377-9AD41AA65F5A}"/>
              </a:ext>
            </a:extLst>
          </p:cNvPr>
          <p:cNvSpPr/>
          <p:nvPr/>
        </p:nvSpPr>
        <p:spPr>
          <a:xfrm>
            <a:off x="3374902" y="4512129"/>
            <a:ext cx="1561769" cy="40887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42664108"/>
      </p:ext>
    </p:extLst>
  </p:cSld>
  <p:clrMapOvr>
    <a:masterClrMapping/>
  </p:clrMapOvr>
  <p:transition spd="slow">
    <p:cover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531411-A463-BB15-D0B7-8E9D6E2FB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C008F8D-B874-79DB-2563-498EC41B8512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9BD678D-EE27-EF0A-9A1C-3BCCEF8222EA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1B4E940-DF80-D5BD-D214-468453EDA686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Counter Function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47697CB-6B56-9A3A-50F4-60965DCDE6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72DC5259-CE3B-3CE7-D31E-69DA51F7E226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824A571-4A2E-39C3-3BF9-65FE66B900D9}"/>
              </a:ext>
            </a:extLst>
          </p:cNvPr>
          <p:cNvSpPr txBox="1"/>
          <p:nvPr/>
        </p:nvSpPr>
        <p:spPr>
          <a:xfrm>
            <a:off x="6809014" y="1675916"/>
            <a:ext cx="50509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Open the “Variables” tab and make a new variable, names pedestrian.</a:t>
            </a: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9CA99C5D-0A5A-D14E-3096-AA142F9917F0}"/>
              </a:ext>
            </a:extLst>
          </p:cNvPr>
          <p:cNvSpPr/>
          <p:nvPr/>
        </p:nvSpPr>
        <p:spPr>
          <a:xfrm>
            <a:off x="233801" y="1399040"/>
            <a:ext cx="553752" cy="553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LID4096" sz="2800" dirty="0"/>
          </a:p>
        </p:txBody>
      </p:sp>
      <p:pic>
        <p:nvPicPr>
          <p:cNvPr id="9" name="图片 8" descr="图形用户界面, 文本, 应用程序, 聊天或短信&#10;&#10;AI 生成的内容可能不正确。">
            <a:extLst>
              <a:ext uri="{FF2B5EF4-FFF2-40B4-BE49-F238E27FC236}">
                <a16:creationId xmlns:a16="http://schemas.microsoft.com/office/drawing/2014/main" id="{705AC699-90AE-F70F-4EA0-7921D5FF9B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49" y="2054472"/>
            <a:ext cx="1905241" cy="1360130"/>
          </a:xfrm>
          <a:prstGeom prst="rect">
            <a:avLst/>
          </a:prstGeom>
        </p:spPr>
      </p:pic>
      <p:pic>
        <p:nvPicPr>
          <p:cNvPr id="13" name="图片 12" descr="图形用户界面, 文本, 应用程序, Teams&#10;&#10;AI 生成的内容可能不正确。">
            <a:extLst>
              <a:ext uri="{FF2B5EF4-FFF2-40B4-BE49-F238E27FC236}">
                <a16:creationId xmlns:a16="http://schemas.microsoft.com/office/drawing/2014/main" id="{AEB239A4-C8A2-70BC-2020-6212309279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5691" y="1660959"/>
            <a:ext cx="3975370" cy="1768041"/>
          </a:xfrm>
          <a:prstGeom prst="rect">
            <a:avLst/>
          </a:prstGeom>
        </p:spPr>
      </p:pic>
      <p:pic>
        <p:nvPicPr>
          <p:cNvPr id="15" name="图片 14" descr="图形用户界面, 应用程序&#10;&#10;AI 生成的内容可能不正确。">
            <a:extLst>
              <a:ext uri="{FF2B5EF4-FFF2-40B4-BE49-F238E27FC236}">
                <a16:creationId xmlns:a16="http://schemas.microsoft.com/office/drawing/2014/main" id="{C0CCA830-1C71-6B3E-300C-7D056E2525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33387"/>
            <a:ext cx="7654211" cy="2310902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C97DEED7-0372-C41C-B52B-9F937FF9AE9C}"/>
              </a:ext>
            </a:extLst>
          </p:cNvPr>
          <p:cNvSpPr txBox="1"/>
          <p:nvPr/>
        </p:nvSpPr>
        <p:spPr>
          <a:xfrm>
            <a:off x="8115300" y="3472543"/>
            <a:ext cx="341267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Drag the “set pedestrian to 0” to on start block and “change pedestrian by 1” inside the Conditional block</a:t>
            </a:r>
            <a:endParaRPr lang="LID4096" sz="2800" dirty="0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C51379B0-1D36-CCBD-3F9D-1F1B4C88BC51}"/>
              </a:ext>
            </a:extLst>
          </p:cNvPr>
          <p:cNvSpPr/>
          <p:nvPr/>
        </p:nvSpPr>
        <p:spPr>
          <a:xfrm>
            <a:off x="1657621" y="3818989"/>
            <a:ext cx="553752" cy="553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5</a:t>
            </a:r>
            <a:endParaRPr lang="LID4096" sz="2800" dirty="0"/>
          </a:p>
        </p:txBody>
      </p:sp>
    </p:spTree>
    <p:extLst>
      <p:ext uri="{BB962C8B-B14F-4D97-AF65-F5344CB8AC3E}">
        <p14:creationId xmlns:p14="http://schemas.microsoft.com/office/powerpoint/2010/main" val="381090648"/>
      </p:ext>
    </p:extLst>
  </p:cSld>
  <p:clrMapOvr>
    <a:masterClrMapping/>
  </p:clrMapOvr>
  <p:transition spd="slow">
    <p:cover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EEABE-C919-D7B9-1371-9DB4EE79C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32FCCA2-2B11-EAE9-2A26-DD1ECC54332A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8D5753A-627D-CFD8-1E58-D945EED1E0BD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C992E69-3F18-20A8-D51A-8AEF69DE0A0F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MQTT Message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14F1D93-57C9-9820-5DE4-9B417AD911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13A55AF0-AEAC-A0C7-447A-5D0106D01F44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FDAA2C2-FD4B-BD5E-AD84-24F101A9A466}"/>
              </a:ext>
            </a:extLst>
          </p:cNvPr>
          <p:cNvSpPr txBox="1"/>
          <p:nvPr/>
        </p:nvSpPr>
        <p:spPr>
          <a:xfrm>
            <a:off x="7222672" y="2034603"/>
            <a:ext cx="49285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Open the KOI2 tab and find the “WIFI” part.</a:t>
            </a:r>
          </a:p>
          <a:p>
            <a:endParaRPr lang="en-US" altLang="zh-CN" sz="2800" dirty="0"/>
          </a:p>
          <a:p>
            <a:r>
              <a:rPr lang="en-US" altLang="zh-CN" sz="2800" dirty="0"/>
              <a:t>Drag them to “on start” block, We need to connect the Wi-Fi and connect the </a:t>
            </a:r>
            <a:r>
              <a:rPr lang="en-US" altLang="zh-CN" sz="2800" dirty="0" err="1"/>
              <a:t>mqtt</a:t>
            </a:r>
            <a:r>
              <a:rPr lang="en-US" altLang="zh-CN" sz="2800" dirty="0"/>
              <a:t> platform, the information can be found at </a:t>
            </a:r>
            <a:r>
              <a:rPr lang="en-US" altLang="zh-CN" sz="2800" dirty="0" err="1"/>
              <a:t>ThingSpeak</a:t>
            </a:r>
            <a:r>
              <a:rPr lang="en-US" altLang="zh-CN" sz="2800" dirty="0"/>
              <a:t> platform.</a:t>
            </a: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FAA3BCEA-4506-19A8-8596-E960BA882769}"/>
              </a:ext>
            </a:extLst>
          </p:cNvPr>
          <p:cNvSpPr/>
          <p:nvPr/>
        </p:nvSpPr>
        <p:spPr>
          <a:xfrm>
            <a:off x="1657621" y="3818989"/>
            <a:ext cx="553752" cy="553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5</a:t>
            </a:r>
            <a:endParaRPr lang="LID4096" sz="28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58571C8-B7A3-5657-4A24-F9B971B3EA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503" y="1293972"/>
            <a:ext cx="2327035" cy="5020692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E2E2CDD0-E549-6A0E-6274-244464C9D9BA}"/>
              </a:ext>
            </a:extLst>
          </p:cNvPr>
          <p:cNvSpPr/>
          <p:nvPr/>
        </p:nvSpPr>
        <p:spPr>
          <a:xfrm>
            <a:off x="849905" y="2747911"/>
            <a:ext cx="2030186" cy="10185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878471E-1E30-5369-7656-2940AB06F31A}"/>
              </a:ext>
            </a:extLst>
          </p:cNvPr>
          <p:cNvSpPr/>
          <p:nvPr/>
        </p:nvSpPr>
        <p:spPr>
          <a:xfrm>
            <a:off x="849905" y="1650637"/>
            <a:ext cx="1970314" cy="4666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238E44F9-1B69-F764-359D-C33B75AA424F}"/>
              </a:ext>
            </a:extLst>
          </p:cNvPr>
          <p:cNvSpPr/>
          <p:nvPr/>
        </p:nvSpPr>
        <p:spPr>
          <a:xfrm>
            <a:off x="171449" y="1399040"/>
            <a:ext cx="553752" cy="553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6</a:t>
            </a:r>
            <a:endParaRPr lang="LID4096" sz="2800" dirty="0"/>
          </a:p>
        </p:txBody>
      </p:sp>
      <p:pic>
        <p:nvPicPr>
          <p:cNvPr id="18" name="图片 17" descr="图形用户界面, 文本, 应用程序, 聊天或短信&#10;&#10;AI 生成的内容可能不正确。">
            <a:extLst>
              <a:ext uri="{FF2B5EF4-FFF2-40B4-BE49-F238E27FC236}">
                <a16:creationId xmlns:a16="http://schemas.microsoft.com/office/drawing/2014/main" id="{D595ED4D-CD77-8C4B-A235-66E336D80D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4840" y="1308269"/>
            <a:ext cx="3877965" cy="4995978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F25B5D16-5332-A81F-A199-EEB94211DFF9}"/>
              </a:ext>
            </a:extLst>
          </p:cNvPr>
          <p:cNvSpPr/>
          <p:nvPr/>
        </p:nvSpPr>
        <p:spPr>
          <a:xfrm>
            <a:off x="828603" y="3839078"/>
            <a:ext cx="1713211" cy="4666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F22C0D7D-1259-064A-4510-527AE0D69753}"/>
              </a:ext>
            </a:extLst>
          </p:cNvPr>
          <p:cNvSpPr/>
          <p:nvPr/>
        </p:nvSpPr>
        <p:spPr>
          <a:xfrm>
            <a:off x="5920398" y="1411478"/>
            <a:ext cx="553752" cy="553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7</a:t>
            </a:r>
            <a:endParaRPr lang="LID4096" sz="2800" dirty="0"/>
          </a:p>
        </p:txBody>
      </p:sp>
    </p:spTree>
    <p:extLst>
      <p:ext uri="{BB962C8B-B14F-4D97-AF65-F5344CB8AC3E}">
        <p14:creationId xmlns:p14="http://schemas.microsoft.com/office/powerpoint/2010/main" val="3584330709"/>
      </p:ext>
    </p:extLst>
  </p:cSld>
  <p:clrMapOvr>
    <a:masterClrMapping/>
  </p:clrMapOvr>
  <p:transition spd="slow">
    <p:cover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3B5C0C-38E9-9450-675D-26470F06C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形用户界面, 文本, 应用程序, 聊天或短信&#10;&#10;AI 生成的内容可能不正确。">
            <a:extLst>
              <a:ext uri="{FF2B5EF4-FFF2-40B4-BE49-F238E27FC236}">
                <a16:creationId xmlns:a16="http://schemas.microsoft.com/office/drawing/2014/main" id="{25916FB0-C7BF-94B7-78C1-AB4D7F542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227" y="1362220"/>
            <a:ext cx="5187465" cy="2521058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E8FFECD2-5669-3692-F241-ED4CBDD84D6B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1EC33BE-5540-7F05-E01E-5E9070FF5188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D9C08E0-EB30-DD3B-2E4F-F1367E447F4B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KOI2 and MQTT Message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68E6BBF-0AAF-AB4B-5872-79D2725502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206C4A17-7243-B431-1428-1EC6499ED655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95ACC8A-7758-374C-26F0-2C4BE8229D3B}"/>
              </a:ext>
            </a:extLst>
          </p:cNvPr>
          <p:cNvSpPr txBox="1"/>
          <p:nvPr/>
        </p:nvSpPr>
        <p:spPr>
          <a:xfrm>
            <a:off x="212272" y="4585558"/>
            <a:ext cx="58298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Find “</a:t>
            </a:r>
            <a:r>
              <a:rPr lang="en-US" altLang="zh-CN" sz="2800" dirty="0" err="1"/>
              <a:t>mqtt</a:t>
            </a:r>
            <a:r>
              <a:rPr lang="en-US" altLang="zh-CN" sz="2800" dirty="0"/>
              <a:t> publish /topic hello” from the koi2 tab and “join Hello World” from the Text tab in advanced.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1D64E6A-C075-1059-13BD-E83EE7EDE181}"/>
              </a:ext>
            </a:extLst>
          </p:cNvPr>
          <p:cNvSpPr/>
          <p:nvPr/>
        </p:nvSpPr>
        <p:spPr>
          <a:xfrm>
            <a:off x="2574471" y="2487386"/>
            <a:ext cx="2862942" cy="5932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3" name="图片 12" descr="图形用户界面, 文本, 应用程序, 聊天或短信&#10;&#10;AI 生成的内容可能不正确。">
            <a:extLst>
              <a:ext uri="{FF2B5EF4-FFF2-40B4-BE49-F238E27FC236}">
                <a16:creationId xmlns:a16="http://schemas.microsoft.com/office/drawing/2014/main" id="{C1329F22-D0E0-1A7B-5F90-FE1A1D60A6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0955" y="1382661"/>
            <a:ext cx="5069818" cy="4843314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4AD10401-7B01-C2BE-002A-4F8769D6D18D}"/>
              </a:ext>
            </a:extLst>
          </p:cNvPr>
          <p:cNvSpPr/>
          <p:nvPr/>
        </p:nvSpPr>
        <p:spPr>
          <a:xfrm>
            <a:off x="8665028" y="2984308"/>
            <a:ext cx="2862942" cy="5932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5BFABC42-8DE7-EFD0-8235-C86AE9676C0C}"/>
              </a:ext>
            </a:extLst>
          </p:cNvPr>
          <p:cNvSpPr/>
          <p:nvPr/>
        </p:nvSpPr>
        <p:spPr>
          <a:xfrm>
            <a:off x="171449" y="1399040"/>
            <a:ext cx="553752" cy="553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8</a:t>
            </a:r>
            <a:endParaRPr lang="LID4096" sz="2800" dirty="0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6B2FC7C3-2F1D-DA62-5B72-B4E2A341EC1C}"/>
              </a:ext>
            </a:extLst>
          </p:cNvPr>
          <p:cNvSpPr/>
          <p:nvPr/>
        </p:nvSpPr>
        <p:spPr>
          <a:xfrm>
            <a:off x="6259387" y="1304388"/>
            <a:ext cx="553752" cy="553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9</a:t>
            </a:r>
            <a:endParaRPr lang="LID4096" sz="2800" dirty="0"/>
          </a:p>
        </p:txBody>
      </p:sp>
    </p:spTree>
    <p:extLst>
      <p:ext uri="{BB962C8B-B14F-4D97-AF65-F5344CB8AC3E}">
        <p14:creationId xmlns:p14="http://schemas.microsoft.com/office/powerpoint/2010/main" val="1101553256"/>
      </p:ext>
    </p:extLst>
  </p:cSld>
  <p:clrMapOvr>
    <a:masterClrMapping/>
  </p:clrMapOvr>
  <p:transition spd="slow">
    <p:cover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C3DBF4-9EFD-C228-3E67-2A3BFA31C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B0725DCD-8DD5-1EA5-5E34-15E0FCDB24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9145" y="1362220"/>
            <a:ext cx="10202884" cy="3540345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3569A8C5-90F0-A493-B473-4C2B04DE08FA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B25D575-91CB-291C-D8C7-698E4191205F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3755CD6-26E7-B084-C8C7-0C52D8CBD762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KOI2 and MQTT Message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98141D8-7C2A-2229-B0C5-6BEDFC3A64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BEF5F5DA-0537-354C-FD36-EC0D1ECE620B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FB05EB1-4BDA-391E-3AD4-B547DFE6B591}"/>
              </a:ext>
            </a:extLst>
          </p:cNvPr>
          <p:cNvSpPr txBox="1"/>
          <p:nvPr/>
        </p:nvSpPr>
        <p:spPr>
          <a:xfrm>
            <a:off x="635794" y="4919252"/>
            <a:ext cx="94726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Put them in the “forever” block, and follows the “change pedestrian by 1” block.</a:t>
            </a:r>
          </a:p>
          <a:p>
            <a:r>
              <a:rPr lang="en-US" altLang="zh-CN" sz="2800" dirty="0"/>
              <a:t>Replace the second space with the variability “pedestrian”.</a:t>
            </a: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0AA22EB3-3802-70EF-9BC2-179CB9E915E0}"/>
              </a:ext>
            </a:extLst>
          </p:cNvPr>
          <p:cNvSpPr/>
          <p:nvPr/>
        </p:nvSpPr>
        <p:spPr>
          <a:xfrm>
            <a:off x="171449" y="2487386"/>
            <a:ext cx="774670" cy="7746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10</a:t>
            </a:r>
            <a:endParaRPr lang="LID4096" sz="2800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41DB488-7E33-C937-0791-C7BE8C96BC01}"/>
              </a:ext>
            </a:extLst>
          </p:cNvPr>
          <p:cNvSpPr/>
          <p:nvPr/>
        </p:nvSpPr>
        <p:spPr>
          <a:xfrm>
            <a:off x="6286500" y="3268628"/>
            <a:ext cx="4985657" cy="8461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62418851"/>
      </p:ext>
    </p:extLst>
  </p:cSld>
  <p:clrMapOvr>
    <a:masterClrMapping/>
  </p:clrMapOvr>
  <p:transition spd="slow">
    <p:cover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0A1C7-6A47-AE1E-A329-9DAF9C082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CB3330DC-11F4-4F67-D45D-E40E20D694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9145" y="1362220"/>
            <a:ext cx="8277718" cy="2872323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C750A184-4B16-D91D-34D2-A18FD5E33EBB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4E836F1-8DE0-B7CA-09B6-4AEB9D8E9C2F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1ADFE65-46B8-1C83-1515-E249D62BF09B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KOI2 and MQTT Message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3B60C7D-9106-F14D-6024-44098FA7A2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3122505E-6D0C-3618-EF25-FD052145C96C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E38AD23-1534-C3F9-140B-8E460C3C1B83}"/>
              </a:ext>
            </a:extLst>
          </p:cNvPr>
          <p:cNvSpPr txBox="1"/>
          <p:nvPr/>
        </p:nvSpPr>
        <p:spPr>
          <a:xfrm>
            <a:off x="378960" y="4160176"/>
            <a:ext cx="7311797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CN" sz="2800" dirty="0">
                <a:ea typeface="等线"/>
              </a:rPr>
              <a:t>The first space should be filled with “channels/channel ID/publish”, and the channel ID can be found at your </a:t>
            </a:r>
            <a:r>
              <a:rPr lang="en-US" altLang="zh-CN" sz="2800" dirty="0" err="1">
                <a:ea typeface="等线"/>
              </a:rPr>
              <a:t>ThingSpeak</a:t>
            </a:r>
            <a:r>
              <a:rPr lang="en-US" altLang="zh-CN" sz="2800" dirty="0">
                <a:ea typeface="等线"/>
              </a:rPr>
              <a:t> Channel.</a:t>
            </a: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9045B503-26B2-0C47-7849-89CC8E903B1D}"/>
              </a:ext>
            </a:extLst>
          </p:cNvPr>
          <p:cNvSpPr/>
          <p:nvPr/>
        </p:nvSpPr>
        <p:spPr>
          <a:xfrm>
            <a:off x="171449" y="2487386"/>
            <a:ext cx="774670" cy="7746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10</a:t>
            </a:r>
            <a:endParaRPr lang="LID4096" sz="2800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40630D8-3C12-CA6D-A180-9FF30D324109}"/>
              </a:ext>
            </a:extLst>
          </p:cNvPr>
          <p:cNvSpPr/>
          <p:nvPr/>
        </p:nvSpPr>
        <p:spPr>
          <a:xfrm>
            <a:off x="5372100" y="2874721"/>
            <a:ext cx="3946072" cy="73170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758A64CB-223E-45C9-911C-F04CA74ABD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33" r="50729" b="28480"/>
          <a:stretch>
            <a:fillRect/>
          </a:stretch>
        </p:blipFill>
        <p:spPr>
          <a:xfrm>
            <a:off x="8460744" y="3551484"/>
            <a:ext cx="3731255" cy="2752764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B84DB7DB-C00C-95D3-ABBA-AE632BE4B214}"/>
              </a:ext>
            </a:extLst>
          </p:cNvPr>
          <p:cNvSpPr/>
          <p:nvPr/>
        </p:nvSpPr>
        <p:spPr>
          <a:xfrm>
            <a:off x="8621486" y="5208814"/>
            <a:ext cx="1905000" cy="4299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64101266"/>
      </p:ext>
    </p:extLst>
  </p:cSld>
  <p:clrMapOvr>
    <a:masterClrMapping/>
  </p:clrMapOvr>
  <p:transition spd="slow">
    <p:cover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633CED8E-2E6A-4335-B55A-ED937FB34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24" b="89764" l="9873" r="90764">
                        <a14:foregroundMark x1="47452" y1="8924" x2="57006" y2="9449"/>
                        <a14:foregroundMark x1="89172" y1="75328" x2="90764" y2="75066"/>
                        <a14:foregroundMark x1="62739" y1="68766" x2="62739" y2="68766"/>
                        <a14:foregroundMark x1="45860" y1="68766" x2="45860" y2="68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872" y="1008285"/>
            <a:ext cx="1880255" cy="228145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DA8FB43D-641F-4D9F-8AAB-678827B55A0F}"/>
              </a:ext>
            </a:extLst>
          </p:cNvPr>
          <p:cNvSpPr/>
          <p:nvPr/>
        </p:nvSpPr>
        <p:spPr>
          <a:xfrm>
            <a:off x="0" y="2998778"/>
            <a:ext cx="12192001" cy="1879915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9168ED52-B54B-4408-B7C5-19FD66A66BDE}"/>
              </a:ext>
            </a:extLst>
          </p:cNvPr>
          <p:cNvSpPr txBox="1"/>
          <p:nvPr/>
        </p:nvSpPr>
        <p:spPr>
          <a:xfrm flipH="1">
            <a:off x="-34863" y="3429000"/>
            <a:ext cx="12330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Free Creating Time</a:t>
            </a:r>
            <a:endParaRPr lang="zh-HK" altLang="en-US" sz="4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227156C-A954-4DC4-8716-105467F78D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9370A683-D90C-4DD8-9212-183ED04148F6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18440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56FACD0-EB98-4383-9C29-6C8905C06D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21" b="93509" l="9984" r="89853">
                        <a14:foregroundMark x1="42881" y1="8772" x2="52046" y2="8596"/>
                        <a14:foregroundMark x1="52046" y1="8596" x2="55319" y2="8596"/>
                        <a14:foregroundMark x1="19149" y1="93333" x2="78560" y2="935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19431" y="932549"/>
            <a:ext cx="2353138" cy="2195235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6153D5A5-91B2-4A6F-BCEA-3757E7414FA2}"/>
              </a:ext>
            </a:extLst>
          </p:cNvPr>
          <p:cNvSpPr/>
          <p:nvPr/>
        </p:nvSpPr>
        <p:spPr>
          <a:xfrm>
            <a:off x="0" y="2998778"/>
            <a:ext cx="12192001" cy="1879915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99FA7A5-0230-4056-87F1-09C1C532E525}"/>
              </a:ext>
            </a:extLst>
          </p:cNvPr>
          <p:cNvSpPr txBox="1"/>
          <p:nvPr/>
        </p:nvSpPr>
        <p:spPr>
          <a:xfrm flipH="1">
            <a:off x="-34863" y="3429000"/>
            <a:ext cx="12330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Summarize</a:t>
            </a:r>
            <a:endParaRPr lang="zh-HK" altLang="en-US" sz="4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F5A6BF7-7848-4578-AE5C-BB17444EAE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5D8A7518-3041-4CBA-96CC-7E5837B3182E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134261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BF9E7C-F917-2206-2D4C-D56257621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D5E674CB-196D-AE5B-DB17-5B57BF2AD5F0}"/>
              </a:ext>
            </a:extLst>
          </p:cNvPr>
          <p:cNvSpPr/>
          <p:nvPr/>
        </p:nvSpPr>
        <p:spPr>
          <a:xfrm>
            <a:off x="0" y="1281734"/>
            <a:ext cx="5960962" cy="503470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616C22A-9652-DAAD-A468-A364B5C730D9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F66B0EF-DDBF-AB13-88F8-BAF8EA836C26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C318D01-635E-6E18-5C17-BC424DD1BC79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Customed AI Identification Model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21BDEA2-BD62-A5D2-F878-6DFAE64EE9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4E63AB4D-FCC4-81E6-6483-2655FD1CDD36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4A84253-D548-672B-D1E2-454BFB7008D5}"/>
              </a:ext>
            </a:extLst>
          </p:cNvPr>
          <p:cNvSpPr txBox="1"/>
          <p:nvPr/>
        </p:nvSpPr>
        <p:spPr>
          <a:xfrm>
            <a:off x="6945087" y="2709484"/>
            <a:ext cx="45889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We trained a model on ourselves and let KOI2 to identify different genders.</a:t>
            </a:r>
            <a:endParaRPr lang="LID4096" sz="3200" dirty="0"/>
          </a:p>
        </p:txBody>
      </p:sp>
      <p:pic>
        <p:nvPicPr>
          <p:cNvPr id="4" name="Picture 4" descr="Contribute To AI With Towards AI. Learning how to get published with… | by  Roberto Iriondo | Towards AI">
            <a:extLst>
              <a:ext uri="{FF2B5EF4-FFF2-40B4-BE49-F238E27FC236}">
                <a16:creationId xmlns:a16="http://schemas.microsoft.com/office/drawing/2014/main" id="{3B6FB62C-3A12-4DF7-8649-FAC1CE970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62221"/>
            <a:ext cx="4484914" cy="2521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 descr="屏幕上有字&#10;&#10;AI 生成的内容可能不正确。">
            <a:extLst>
              <a:ext uri="{FF2B5EF4-FFF2-40B4-BE49-F238E27FC236}">
                <a16:creationId xmlns:a16="http://schemas.microsoft.com/office/drawing/2014/main" id="{7A1D7BD7-47E9-08B8-6D0F-61F82805F3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4" t="46322" r="16549" b="25950"/>
          <a:stretch>
            <a:fillRect/>
          </a:stretch>
        </p:blipFill>
        <p:spPr>
          <a:xfrm>
            <a:off x="2814793" y="3429000"/>
            <a:ext cx="2858583" cy="277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062370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7BD42D7-E98F-4419-B21F-4AC23A6AA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8306" y="963106"/>
            <a:ext cx="1655388" cy="226214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07F14A80-A9AE-41D1-84B7-7E3A35878C43}"/>
              </a:ext>
            </a:extLst>
          </p:cNvPr>
          <p:cNvSpPr/>
          <p:nvPr/>
        </p:nvSpPr>
        <p:spPr>
          <a:xfrm>
            <a:off x="0" y="2998778"/>
            <a:ext cx="12192001" cy="1879915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B1E9AD6-5CF2-4353-B3BB-D10468BBDA70}"/>
              </a:ext>
            </a:extLst>
          </p:cNvPr>
          <p:cNvSpPr txBox="1"/>
          <p:nvPr/>
        </p:nvSpPr>
        <p:spPr>
          <a:xfrm flipH="1">
            <a:off x="-34863" y="3429000"/>
            <a:ext cx="12330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  <a:cs typeface="Century Gothic" charset="0"/>
              </a:rPr>
              <a:t>Connect KOI2 with Wi-Fi Network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AEFE429-C12D-4B0A-8DE1-1311DB5CBC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92A0BA86-780F-4EB7-991F-4FBBC09CEA21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2194103400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998F85-6BB6-66BF-C13B-FFDEF55E9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B54A3CF-35FA-09A8-FD42-C627FD73AB03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FAF8F98-477A-AD83-F16D-FF3851114BDE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7420143-7774-99C4-95D8-1A0C86872C8D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Wi-Fi Network and IP Address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5EB7915-F19D-8900-5816-5731880F4B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5AA1FBB9-B253-7871-A9AC-89538CAF3C3C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7AF8DDA-5244-87AC-47E5-3B0AE52DA613}"/>
              </a:ext>
            </a:extLst>
          </p:cNvPr>
          <p:cNvSpPr txBox="1"/>
          <p:nvPr/>
        </p:nvSpPr>
        <p:spPr>
          <a:xfrm>
            <a:off x="4876800" y="1899318"/>
            <a:ext cx="6683829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Wi-Fi is a wireless networking technology based on the </a:t>
            </a:r>
            <a:r>
              <a:rPr lang="en-US" sz="2800" b="1" dirty="0"/>
              <a:t>IEEE 802.11</a:t>
            </a:r>
            <a:r>
              <a:rPr lang="en-US" sz="2800" dirty="0"/>
              <a:t> family of standards that allows electronic devices to exchange data and access the internet using radio waves</a:t>
            </a:r>
            <a:r>
              <a:rPr lang="en-US" dirty="0"/>
              <a:t>.</a:t>
            </a:r>
          </a:p>
          <a:p>
            <a:endParaRPr lang="en-US" sz="2400" dirty="0"/>
          </a:p>
          <a:p>
            <a:r>
              <a:rPr lang="en-US" sz="2400" dirty="0"/>
              <a:t>As of 2026, it has evolved into a critical global infrastructure, handling approximately </a:t>
            </a:r>
            <a:r>
              <a:rPr lang="en-US" sz="2400" b="1" dirty="0"/>
              <a:t>80% of all indoor data traffic</a:t>
            </a:r>
            <a:r>
              <a:rPr lang="en-US" sz="2400" dirty="0"/>
              <a:t>.</a:t>
            </a:r>
          </a:p>
        </p:txBody>
      </p:sp>
      <p:pic>
        <p:nvPicPr>
          <p:cNvPr id="6146" name="Picture 2" descr="Wifi Connection - Flat - Wired - Lordicon">
            <a:extLst>
              <a:ext uri="{FF2B5EF4-FFF2-40B4-BE49-F238E27FC236}">
                <a16:creationId xmlns:a16="http://schemas.microsoft.com/office/drawing/2014/main" id="{2CE87DEC-8BC6-F9BF-7EE0-F55A9875A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72" y="1899318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8785939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C913BB-069A-DA05-4A76-2B4911166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230682F-F619-B44A-723F-AF7F8A0D4390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1B9A312-3394-E513-E9CD-C90D88BD729C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3ADCC3C-3D69-1F26-AAD1-CC47A9F44A6D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Wi-Fi Network and IP Address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377E894-23E9-CD61-D74C-ECF8453FD2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F3A060E5-DFA0-81EE-3609-83AB0700AA7B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BDC23AD-1D5A-ACC5-4FFA-73CA2AD5B94F}"/>
              </a:ext>
            </a:extLst>
          </p:cNvPr>
          <p:cNvSpPr txBox="1"/>
          <p:nvPr/>
        </p:nvSpPr>
        <p:spPr>
          <a:xfrm>
            <a:off x="5508171" y="1816369"/>
            <a:ext cx="668382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Frequency Bands:</a:t>
            </a:r>
            <a:r>
              <a:rPr lang="en-US" sz="2800" dirty="0"/>
              <a:t> </a:t>
            </a:r>
          </a:p>
          <a:p>
            <a:endParaRPr lang="en-US" sz="2800" dirty="0"/>
          </a:p>
          <a:p>
            <a:r>
              <a:rPr lang="en-US" sz="2800" b="1" dirty="0"/>
              <a:t>2.4 GHz:</a:t>
            </a:r>
            <a:r>
              <a:rPr lang="en-US" sz="2800" dirty="0"/>
              <a:t> Provides the longest range but slower speeds and is prone to interference from household appliances. </a:t>
            </a:r>
          </a:p>
          <a:p>
            <a:r>
              <a:rPr lang="en-US" sz="2800" b="1" dirty="0"/>
              <a:t>* KOI2 can only use 2.4GHz brand.</a:t>
            </a:r>
          </a:p>
          <a:p>
            <a:endParaRPr lang="en-US" sz="2800" dirty="0"/>
          </a:p>
          <a:p>
            <a:r>
              <a:rPr lang="en-US" sz="2800" b="1" dirty="0"/>
              <a:t>5 GHz:</a:t>
            </a:r>
            <a:r>
              <a:rPr lang="en-US" sz="2800" dirty="0"/>
              <a:t> Offers faster data transfer with a shorter range than 2.4 GHz.</a:t>
            </a:r>
          </a:p>
        </p:txBody>
      </p:sp>
      <p:pic>
        <p:nvPicPr>
          <p:cNvPr id="8196" name="Picture 4" descr="Free Router Animations | Download in GIF, MP4, and Lottie JSON">
            <a:extLst>
              <a:ext uri="{FF2B5EF4-FFF2-40B4-BE49-F238E27FC236}">
                <a16:creationId xmlns:a16="http://schemas.microsoft.com/office/drawing/2014/main" id="{34D3294B-62A6-1018-B6AE-CA884CF6F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8810"/>
            <a:ext cx="5005437" cy="500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466348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6C911-70A8-A964-787B-50CE01897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1DFE03D-94D3-A0FC-C53F-0475444041BA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7030233-450C-0443-E838-B87F94267B9F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4C31918-2E0A-309A-BB15-8112730D16D1}"/>
              </a:ext>
            </a:extLst>
          </p:cNvPr>
          <p:cNvSpPr/>
          <p:nvPr/>
        </p:nvSpPr>
        <p:spPr>
          <a:xfrm>
            <a:off x="1704174" y="327198"/>
            <a:ext cx="87836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Wi-Fi Network and IP Address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8E97E10-3471-091C-F2F8-8160029011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353D7C8D-80F5-5ACD-D3F3-9D7D664FA2CC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D3B0245-D5CF-8CDC-416C-B8B2AAE694F8}"/>
              </a:ext>
            </a:extLst>
          </p:cNvPr>
          <p:cNvSpPr txBox="1"/>
          <p:nvPr/>
        </p:nvSpPr>
        <p:spPr>
          <a:xfrm>
            <a:off x="6444343" y="1816369"/>
            <a:ext cx="5747657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Internet Protocol (IP) is a set of rules for routing and addressing packets of data so they can travel across networks and arrive at the correct destination.</a:t>
            </a:r>
          </a:p>
          <a:p>
            <a:endParaRPr lang="en-US" sz="2800" dirty="0"/>
          </a:p>
          <a:p>
            <a:r>
              <a:rPr lang="en-US" altLang="zh-CN" sz="2800" dirty="0"/>
              <a:t>KOI2 could show its</a:t>
            </a:r>
            <a:r>
              <a:rPr lang="en-US" sz="2800" dirty="0"/>
              <a:t> IPv4 address.</a:t>
            </a:r>
          </a:p>
        </p:txBody>
      </p:sp>
      <p:pic>
        <p:nvPicPr>
          <p:cNvPr id="9218" name="Picture 2" descr="The Internet: IP Addresses &amp; DNS on Make a GIF">
            <a:extLst>
              <a:ext uri="{FF2B5EF4-FFF2-40B4-BE49-F238E27FC236}">
                <a16:creationId xmlns:a16="http://schemas.microsoft.com/office/drawing/2014/main" id="{D78BEF1D-2F16-64D3-2A93-9D5464150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8" y="2094731"/>
            <a:ext cx="6078532" cy="341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539655"/>
      </p:ext>
    </p:extLst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F99662395D8E44A83AFDA758AB6494" ma:contentTypeVersion="14" ma:contentTypeDescription="Create a new document." ma:contentTypeScope="" ma:versionID="26a3ef65d4e890c545420716eb663f2d">
  <xsd:schema xmlns:xsd="http://www.w3.org/2001/XMLSchema" xmlns:xs="http://www.w3.org/2001/XMLSchema" xmlns:p="http://schemas.microsoft.com/office/2006/metadata/properties" xmlns:ns2="8c9f2aa0-43d3-46ab-8119-1ba227d2472a" xmlns:ns3="742ad41a-9f92-44e4-b8d8-266c90e75875" targetNamespace="http://schemas.microsoft.com/office/2006/metadata/properties" ma:root="true" ma:fieldsID="0b31eacabb65ac9a4cc834a1e0d2c6cb" ns2:_="" ns3:_="">
    <xsd:import namespace="8c9f2aa0-43d3-46ab-8119-1ba227d2472a"/>
    <xsd:import namespace="742ad41a-9f92-44e4-b8d8-266c90e7587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9f2aa0-43d3-46ab-8119-1ba227d2472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dea9674b-6f96-47e7-a077-afe6c9b291d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2ad41a-9f92-44e4-b8d8-266c90e75875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abbb9602-c0e1-49e4-9ed3-12801e7f9827}" ma:internalName="TaxCatchAll" ma:showField="CatchAllData" ma:web="742ad41a-9f92-44e4-b8d8-266c90e7587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c9f2aa0-43d3-46ab-8119-1ba227d2472a">
      <Terms xmlns="http://schemas.microsoft.com/office/infopath/2007/PartnerControls"/>
    </lcf76f155ced4ddcb4097134ff3c332f>
    <TaxCatchAll xmlns="742ad41a-9f92-44e4-b8d8-266c90e75875" xsi:nil="true"/>
  </documentManagement>
</p:properties>
</file>

<file path=customXml/itemProps1.xml><?xml version="1.0" encoding="utf-8"?>
<ds:datastoreItem xmlns:ds="http://schemas.openxmlformats.org/officeDocument/2006/customXml" ds:itemID="{B0BDE3AA-2E85-41F0-AA37-E517463DE1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9f2aa0-43d3-46ab-8119-1ba227d2472a"/>
    <ds:schemaRef ds:uri="742ad41a-9f92-44e4-b8d8-266c90e7587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A8C11A9-0BC0-403F-B1A4-D71BC1ADD6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C608477-5057-404C-9BF2-789EFF5EB23F}">
  <ds:schemaRefs>
    <ds:schemaRef ds:uri="http://schemas.openxmlformats.org/package/2006/metadata/core-properties"/>
    <ds:schemaRef ds:uri="http://purl.org/dc/elements/1.1/"/>
    <ds:schemaRef ds:uri="http://purl.org/dc/terms/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e6f8b1f3-18f1-4125-b591-c6c0a0c84b02"/>
    <ds:schemaRef ds:uri="http://www.w3.org/XML/1998/namespace"/>
    <ds:schemaRef ds:uri="8c9f2aa0-43d3-46ab-8119-1ba227d2472a"/>
    <ds:schemaRef ds:uri="742ad41a-9f92-44e4-b8d8-266c90e7587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KOI2 Lesson6</Template>
  <TotalTime>784</TotalTime>
  <Words>1831</Words>
  <Application>Microsoft Office PowerPoint</Application>
  <PresentationFormat>Widescreen</PresentationFormat>
  <Paragraphs>231</Paragraphs>
  <Slides>47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佈景主題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FAN, LONGHAO 11646005</dc:creator>
  <cp:lastModifiedBy>Admin Team</cp:lastModifiedBy>
  <cp:revision>13</cp:revision>
  <dcterms:created xsi:type="dcterms:W3CDTF">2026-01-06T01:11:03Z</dcterms:created>
  <dcterms:modified xsi:type="dcterms:W3CDTF">2026-05-10T14:44:57Z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0x0101005BF99662395D8E44A83AFDA758AB6494</vt:lpwstr>
  </property>
  <property fmtid="{D5CDD505-2E9C-101B-9397-08002B2CF9AE}" pid="3" name="MediaServiceImageTags">
    <vt:lpwstr/>
  </property>
</Properties>
</file>